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9" r:id="rId39"/>
    <p:sldId id="300" r:id="rId40"/>
    <p:sldId id="301" r:id="rId41"/>
    <p:sldId id="302" r:id="rId42"/>
    <p:sldId id="303" r:id="rId43"/>
    <p:sldId id="304" r:id="rId4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22.png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7.png"/><Relationship Id="rId12" Type="http://schemas.openxmlformats.org/officeDocument/2006/relationships/image" Target="../media/image26.png"/><Relationship Id="rId11" Type="http://schemas.openxmlformats.org/officeDocument/2006/relationships/image" Target="../media/image25.png"/><Relationship Id="rId10" Type="http://schemas.openxmlformats.org/officeDocument/2006/relationships/image" Target="../media/image24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28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25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41.png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44.png"/><Relationship Id="rId11" Type="http://schemas.openxmlformats.org/officeDocument/2006/relationships/image" Target="../media/image43.png"/><Relationship Id="rId10" Type="http://schemas.openxmlformats.org/officeDocument/2006/relationships/image" Target="../media/image42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openxmlformats.org/officeDocument/2006/relationships/image" Target="../media/image50.jpeg"/><Relationship Id="rId7" Type="http://schemas.openxmlformats.org/officeDocument/2006/relationships/image" Target="../media/image49.png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25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55.png"/><Relationship Id="rId12" Type="http://schemas.openxmlformats.org/officeDocument/2006/relationships/image" Target="../media/image54.png"/><Relationship Id="rId11" Type="http://schemas.openxmlformats.org/officeDocument/2006/relationships/image" Target="../media/image53.png"/><Relationship Id="rId10" Type="http://schemas.openxmlformats.org/officeDocument/2006/relationships/image" Target="../media/image52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png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72.png"/><Relationship Id="rId4" Type="http://schemas.openxmlformats.org/officeDocument/2006/relationships/image" Target="../media/image71.jpeg"/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image" Target="../media/image68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png"/><Relationship Id="rId2" Type="http://schemas.openxmlformats.org/officeDocument/2006/relationships/image" Target="../media/image74.png"/><Relationship Id="rId1" Type="http://schemas.openxmlformats.org/officeDocument/2006/relationships/image" Target="../media/image7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5.png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png"/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png"/><Relationship Id="rId2" Type="http://schemas.openxmlformats.org/officeDocument/2006/relationships/image" Target="../media/image78.png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png"/><Relationship Id="rId2" Type="http://schemas.openxmlformats.org/officeDocument/2006/relationships/image" Target="../media/image79.png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6.png"/><Relationship Id="rId8" Type="http://schemas.openxmlformats.org/officeDocument/2006/relationships/image" Target="../media/image85.png"/><Relationship Id="rId7" Type="http://schemas.openxmlformats.org/officeDocument/2006/relationships/image" Target="../media/image84.png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3" Type="http://schemas.openxmlformats.org/officeDocument/2006/relationships/image" Target="../media/image80.png"/><Relationship Id="rId2" Type="http://schemas.openxmlformats.org/officeDocument/2006/relationships/image" Target="../media/image25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89.jpeg"/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28.png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96.png"/><Relationship Id="rId7" Type="http://schemas.openxmlformats.org/officeDocument/2006/relationships/image" Target="../media/image95.png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2.png"/><Relationship Id="rId8" Type="http://schemas.openxmlformats.org/officeDocument/2006/relationships/image" Target="../media/image95.png"/><Relationship Id="rId7" Type="http://schemas.openxmlformats.org/officeDocument/2006/relationships/image" Target="../media/image101.png"/><Relationship Id="rId6" Type="http://schemas.openxmlformats.org/officeDocument/2006/relationships/image" Target="../media/image100.png"/><Relationship Id="rId5" Type="http://schemas.openxmlformats.org/officeDocument/2006/relationships/image" Target="../media/image25.png"/><Relationship Id="rId4" Type="http://schemas.openxmlformats.org/officeDocument/2006/relationships/image" Target="../media/image99.png"/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5.png"/><Relationship Id="rId7" Type="http://schemas.openxmlformats.org/officeDocument/2006/relationships/image" Target="../media/image108.png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5.png"/><Relationship Id="rId7" Type="http://schemas.openxmlformats.org/officeDocument/2006/relationships/image" Target="../media/image114.png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5.png"/><Relationship Id="rId2" Type="http://schemas.openxmlformats.org/officeDocument/2006/relationships/image" Target="../media/image25.png"/><Relationship Id="rId1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28.png"/><Relationship Id="rId1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2.png"/><Relationship Id="rId8" Type="http://schemas.openxmlformats.org/officeDocument/2006/relationships/image" Target="../media/image131.png"/><Relationship Id="rId7" Type="http://schemas.openxmlformats.org/officeDocument/2006/relationships/image" Target="../media/image130.png"/><Relationship Id="rId6" Type="http://schemas.openxmlformats.org/officeDocument/2006/relationships/image" Target="../media/image129.png"/><Relationship Id="rId5" Type="http://schemas.openxmlformats.org/officeDocument/2006/relationships/image" Target="../media/image25.png"/><Relationship Id="rId4" Type="http://schemas.openxmlformats.org/officeDocument/2006/relationships/image" Target="../media/image128.png"/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40.png"/><Relationship Id="rId16" Type="http://schemas.openxmlformats.org/officeDocument/2006/relationships/image" Target="../media/image139.png"/><Relationship Id="rId15" Type="http://schemas.openxmlformats.org/officeDocument/2006/relationships/image" Target="../media/image138.png"/><Relationship Id="rId14" Type="http://schemas.openxmlformats.org/officeDocument/2006/relationships/image" Target="../media/image137.png"/><Relationship Id="rId13" Type="http://schemas.openxmlformats.org/officeDocument/2006/relationships/image" Target="../media/image136.png"/><Relationship Id="rId12" Type="http://schemas.openxmlformats.org/officeDocument/2006/relationships/image" Target="../media/image135.png"/><Relationship Id="rId11" Type="http://schemas.openxmlformats.org/officeDocument/2006/relationships/image" Target="../media/image134.png"/><Relationship Id="rId10" Type="http://schemas.openxmlformats.org/officeDocument/2006/relationships/image" Target="../media/image133.png"/><Relationship Id="rId1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7.png"/><Relationship Id="rId8" Type="http://schemas.openxmlformats.org/officeDocument/2006/relationships/image" Target="../media/image146.png"/><Relationship Id="rId7" Type="http://schemas.openxmlformats.org/officeDocument/2006/relationships/image" Target="../media/image145.png"/><Relationship Id="rId6" Type="http://schemas.openxmlformats.org/officeDocument/2006/relationships/image" Target="../media/image2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48.png"/><Relationship Id="rId1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6.png"/><Relationship Id="rId8" Type="http://schemas.openxmlformats.org/officeDocument/2006/relationships/image" Target="../media/image155.png"/><Relationship Id="rId7" Type="http://schemas.openxmlformats.org/officeDocument/2006/relationships/image" Target="../media/image25.png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4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6" Type="http://schemas.openxmlformats.org/officeDocument/2006/relationships/image" Target="../media/image162.jpeg"/><Relationship Id="rId5" Type="http://schemas.openxmlformats.org/officeDocument/2006/relationships/image" Target="../media/image161.jpeg"/><Relationship Id="rId4" Type="http://schemas.openxmlformats.org/officeDocument/2006/relationships/image" Target="../media/image160.png"/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3.pn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png"/><Relationship Id="rId3" Type="http://schemas.openxmlformats.org/officeDocument/2006/relationships/image" Target="../media/image165.png"/><Relationship Id="rId2" Type="http://schemas.openxmlformats.org/officeDocument/2006/relationships/image" Target="../media/image164.jpeg"/><Relationship Id="rId1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png"/><Relationship Id="rId3" Type="http://schemas.openxmlformats.org/officeDocument/2006/relationships/image" Target="../media/image167.jpeg"/><Relationship Id="rId2" Type="http://schemas.openxmlformats.org/officeDocument/2006/relationships/image" Target="../media/image166.png"/><Relationship Id="rId1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png"/><Relationship Id="rId2" Type="http://schemas.openxmlformats.org/officeDocument/2006/relationships/image" Target="../media/image169.png"/><Relationship Id="rId1" Type="http://schemas.openxmlformats.org/officeDocument/2006/relationships/image" Target="../media/image1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 4"/>
          <p:cNvSpPr/>
          <p:nvPr/>
        </p:nvSpPr>
        <p:spPr>
          <a:xfrm>
            <a:off x="6067412" y="0"/>
            <a:ext cx="6124587" cy="6858000"/>
          </a:xfrm>
          <a:prstGeom prst="rect">
            <a:avLst/>
          </a:prstGeom>
          <a:solidFill>
            <a:srgbClr val="001A57">
              <a:alpha val="82745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endParaRPr lang="zh-CN" altLang="en-US"/>
          </a:p>
          <a:p>
            <a:pPr algn="ctr"/>
            <a:r>
              <a:rPr lang="zh-CN" altLang="en-US" sz="5400" b="1">
                <a:solidFill>
                  <a:schemeClr val="bg1"/>
                </a:solidFill>
              </a:rPr>
              <a:t>鲸誉国</a:t>
            </a:r>
            <a:r>
              <a:rPr lang="zh-CN" altLang="en-US" sz="5400" b="1">
                <a:solidFill>
                  <a:schemeClr val="bg1"/>
                </a:solidFill>
              </a:rPr>
              <a:t>际企服</a:t>
            </a:r>
            <a:endParaRPr lang="zh-CN" altLang="en-US" sz="5400" b="1">
              <a:solidFill>
                <a:schemeClr val="bg1"/>
              </a:solidFill>
            </a:endParaRPr>
          </a:p>
        </p:txBody>
      </p:sp>
      <p:sp>
        <p:nvSpPr>
          <p:cNvPr id="6" name="textbox 6"/>
          <p:cNvSpPr/>
          <p:nvPr/>
        </p:nvSpPr>
        <p:spPr>
          <a:xfrm>
            <a:off x="6425166" y="4404345"/>
            <a:ext cx="5447665" cy="7626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3500" kern="0" spc="8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企业国际化   多</a:t>
            </a:r>
            <a:r>
              <a:rPr sz="3500" kern="0" spc="7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元身份规划</a:t>
            </a:r>
            <a:endParaRPr sz="3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6000"/>
              </a:lnSpc>
            </a:pPr>
            <a:endParaRPr sz="6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1130" algn="l" rtl="0" eaLnBrk="0">
              <a:lnSpc>
                <a:spcPct val="89000"/>
              </a:lnSpc>
              <a:spcBef>
                <a:spcPts val="0"/>
              </a:spcBef>
            </a:pPr>
            <a:r>
              <a:rPr sz="1400" kern="0" spc="-10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Go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0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rpo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0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rai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0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eir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0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ni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er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ria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iio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rna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llza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iond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leni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ty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plan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ring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for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singapore</a:t>
            </a:r>
            <a:r>
              <a:rPr sz="1400" kern="0" spc="-19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arnd</a:t>
            </a:r>
            <a:r>
              <a:rPr sz="1400" kern="0" spc="-15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400" kern="0" spc="-110" dirty="0">
                <a:solidFill>
                  <a:srgbClr val="7B7B7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Hongkong</a:t>
            </a:r>
            <a:endParaRPr sz="14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32335" y="4436591"/>
            <a:ext cx="420345" cy="38816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 rot="21600000">
            <a:off x="7879591" y="5337411"/>
            <a:ext cx="2554172" cy="312674"/>
            <a:chOff x="0" y="0"/>
            <a:chExt cx="2554172" cy="312674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554172" cy="312674"/>
            </a:xfrm>
            <a:prstGeom prst="rect">
              <a:avLst/>
            </a:prstGeom>
          </p:spPr>
        </p:pic>
        <p:sp>
          <p:nvSpPr>
            <p:cNvPr id="16" name="textbox 16"/>
            <p:cNvSpPr/>
            <p:nvPr/>
          </p:nvSpPr>
          <p:spPr>
            <a:xfrm>
              <a:off x="-12700" y="-12700"/>
              <a:ext cx="2580004" cy="3505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7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57480" algn="l" rtl="0" eaLnBrk="0">
                <a:lnSpc>
                  <a:spcPct val="83000"/>
                </a:lnSpc>
                <a:spcBef>
                  <a:spcPts val="0"/>
                </a:spcBef>
              </a:pPr>
              <a:r>
                <a:rPr sz="1400" b="1" kern="0" spc="-1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-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b="1" kern="0" spc="-1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b="1" kern="0" spc="-1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-</a:t>
              </a:r>
              <a:endParaRPr sz="14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0" y="0"/>
            <a:ext cx="4678679" cy="6858000"/>
            <a:chOff x="0" y="0"/>
            <a:chExt cx="4678679" cy="6858000"/>
          </a:xfrm>
        </p:grpSpPr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678679" cy="6858000"/>
            </a:xfrm>
            <a:prstGeom prst="rect">
              <a:avLst/>
            </a:prstGeom>
          </p:spPr>
        </p:pic>
        <p:sp>
          <p:nvSpPr>
            <p:cNvPr id="24" name="textbox 24"/>
            <p:cNvSpPr/>
            <p:nvPr/>
          </p:nvSpPr>
          <p:spPr>
            <a:xfrm>
              <a:off x="1083754" y="3151695"/>
              <a:ext cx="2531745" cy="4921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65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700" algn="l" rtl="0" eaLnBrk="0">
                <a:lnSpc>
                  <a:spcPct val="79000"/>
                </a:lnSpc>
              </a:pPr>
              <a:r>
                <a:rPr sz="3900" b="1" kern="0" spc="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CONTENS</a:t>
              </a:r>
              <a:endParaRPr sz="3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aphicFrame>
        <p:nvGraphicFramePr>
          <p:cNvPr id="26" name="table 26"/>
          <p:cNvGraphicFramePr>
            <a:graphicFrameLocks noGrp="1"/>
          </p:cNvGraphicFramePr>
          <p:nvPr/>
        </p:nvGraphicFramePr>
        <p:xfrm>
          <a:off x="6445211" y="2336939"/>
          <a:ext cx="4469129" cy="2259330"/>
        </p:xfrm>
        <a:graphic>
          <a:graphicData uri="http://schemas.openxmlformats.org/drawingml/2006/table">
            <a:tbl>
              <a:tblPr/>
              <a:tblGrid>
                <a:gridCol w="4469129"/>
              </a:tblGrid>
              <a:tr h="1092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651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23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产品服务</a:t>
                      </a:r>
                      <a:endParaRPr sz="23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1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3335" algn="l" rtl="0" eaLnBrk="0">
                        <a:lnSpc>
                          <a:spcPct val="85000"/>
                        </a:lnSpc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•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  </a:t>
                      </a:r>
                      <a:r>
                        <a:rPr sz="15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香港业务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 </a:t>
                      </a:r>
                      <a:r>
                        <a:rPr sz="1500" b="1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新加</a:t>
                      </a:r>
                      <a:r>
                        <a:rPr sz="15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坡业务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71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7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23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服务团队</a:t>
                      </a:r>
                      <a:r>
                        <a:rPr sz="23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&amp;</a:t>
                      </a:r>
                      <a:r>
                        <a:rPr sz="2300" b="1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优势</a:t>
                      </a:r>
                      <a:endParaRPr sz="23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algn="l" rtl="0" eaLnBrk="0">
                        <a:lnSpc>
                          <a:spcPct val="126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762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90204"/>
                          <a:ea typeface="Arial" panose="020B0604020202090204"/>
                          <a:cs typeface="Arial" panose="020B0604020202090204"/>
                        </a:rPr>
                        <a:t>•  </a:t>
                      </a:r>
                      <a:r>
                        <a:rPr sz="15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团队介绍</a:t>
                      </a: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  </a:t>
                      </a:r>
                      <a:r>
                        <a:rPr sz="15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企业资质</a:t>
                      </a:r>
                      <a:r>
                        <a:rPr sz="15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   </a:t>
                      </a:r>
                      <a:r>
                        <a:rPr sz="1500" b="1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服务优势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" name="textbox 28"/>
          <p:cNvSpPr/>
          <p:nvPr/>
        </p:nvSpPr>
        <p:spPr>
          <a:xfrm>
            <a:off x="6440377" y="4685411"/>
            <a:ext cx="3075939" cy="817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9685" algn="l" rtl="0" eaLnBrk="0">
              <a:lnSpc>
                <a:spcPct val="84000"/>
              </a:lnSpc>
            </a:pP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服务案例</a:t>
            </a:r>
            <a:endParaRPr sz="23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6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5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案例展示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客户见证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 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合作伙伴</a:t>
            </a:r>
            <a:endParaRPr sz="15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6" name="group 6"/>
          <p:cNvGrpSpPr/>
          <p:nvPr/>
        </p:nvGrpSpPr>
        <p:grpSpPr>
          <a:xfrm rot="21600000">
            <a:off x="5920668" y="6028940"/>
            <a:ext cx="5157542" cy="448944"/>
            <a:chOff x="-12700" y="-22860"/>
            <a:chExt cx="5157542" cy="448944"/>
          </a:xfrm>
        </p:grpSpPr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13335" y="-22860"/>
              <a:ext cx="5131507" cy="412967"/>
            </a:xfrm>
            <a:prstGeom prst="rect">
              <a:avLst/>
            </a:prstGeom>
          </p:spPr>
        </p:pic>
        <p:sp>
          <p:nvSpPr>
            <p:cNvPr id="32" name="textbox 32"/>
            <p:cNvSpPr/>
            <p:nvPr/>
          </p:nvSpPr>
          <p:spPr>
            <a:xfrm>
              <a:off x="-12700" y="-12700"/>
              <a:ext cx="5157470" cy="438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</a:pPr>
              <a:endParaRPr sz="2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97815" algn="l" rtl="0" eaLnBrk="0">
                <a:lnSpc>
                  <a:spcPts val="2420"/>
                </a:lnSpc>
              </a:pPr>
              <a:r>
                <a:rPr sz="26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6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34" name="textbox 34"/>
          <p:cNvSpPr/>
          <p:nvPr/>
        </p:nvSpPr>
        <p:spPr>
          <a:xfrm>
            <a:off x="6451807" y="1194599"/>
            <a:ext cx="1943100" cy="818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关于我们</a:t>
            </a:r>
            <a:endParaRPr sz="23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6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6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5000"/>
              </a:lnSpc>
              <a:spcBef>
                <a:spcPts val="5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1500" kern="0" spc="47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企业简介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企业文化</a:t>
            </a:r>
            <a:endParaRPr sz="1500" dirty="0">
              <a:latin typeface="HYJunHei-45J"/>
              <a:ea typeface="HYJunHei-45J"/>
              <a:cs typeface="HYJunHei-45J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89205" y="2489050"/>
            <a:ext cx="665171" cy="677721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89205" y="1337785"/>
            <a:ext cx="665171" cy="665171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689205" y="3665416"/>
            <a:ext cx="665171" cy="665171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5689205" y="4829231"/>
            <a:ext cx="665171" cy="665171"/>
            <a:chOff x="0" y="0"/>
            <a:chExt cx="665171" cy="665171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665171" cy="665171"/>
            </a:xfrm>
            <a:prstGeom prst="rect">
              <a:avLst/>
            </a:prstGeom>
          </p:spPr>
        </p:pic>
        <p:sp>
          <p:nvSpPr>
            <p:cNvPr id="46" name="textbox 46"/>
            <p:cNvSpPr/>
            <p:nvPr/>
          </p:nvSpPr>
          <p:spPr>
            <a:xfrm>
              <a:off x="210173" y="163418"/>
              <a:ext cx="285115" cy="3016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700" algn="l" rtl="0" eaLnBrk="0">
                <a:lnSpc>
                  <a:spcPts val="2175"/>
                </a:lnSpc>
              </a:pPr>
              <a:r>
                <a:rPr sz="1700" kern="0" spc="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04</a:t>
              </a:r>
              <a:endParaRPr sz="17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48" name="textbox 48"/>
          <p:cNvSpPr/>
          <p:nvPr/>
        </p:nvSpPr>
        <p:spPr>
          <a:xfrm>
            <a:off x="5899048" y="1483410"/>
            <a:ext cx="283845" cy="320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2325"/>
              </a:lnSpc>
            </a:pP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textbox 50"/>
          <p:cNvSpPr/>
          <p:nvPr/>
        </p:nvSpPr>
        <p:spPr>
          <a:xfrm>
            <a:off x="5899378" y="2665031"/>
            <a:ext cx="285115" cy="301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2175"/>
              </a:lnSpc>
            </a:pP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02</a:t>
            </a:r>
            <a:endParaRPr sz="17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52" name="textbox 52"/>
          <p:cNvSpPr/>
          <p:nvPr/>
        </p:nvSpPr>
        <p:spPr>
          <a:xfrm>
            <a:off x="5899378" y="3828834"/>
            <a:ext cx="285115" cy="301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2175"/>
              </a:lnSpc>
            </a:pPr>
            <a:r>
              <a:rPr sz="1700" kern="0" spc="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03</a:t>
            </a:r>
            <a:endParaRPr sz="1700" dirty="0">
              <a:latin typeface="HYJunHei-45J"/>
              <a:ea typeface="HYJunHei-45J"/>
              <a:cs typeface="HYJunHei-45J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5676810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7484338" y="1728063"/>
            <a:ext cx="3046095" cy="22459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5900" b="1" kern="0" spc="1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关于我们</a:t>
            </a:r>
            <a:endParaRPr sz="59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4765" algn="l" rtl="0" eaLnBrk="0">
              <a:lnSpc>
                <a:spcPct val="83000"/>
              </a:lnSpc>
              <a:spcBef>
                <a:spcPts val="965"/>
              </a:spcBef>
            </a:pPr>
            <a:r>
              <a:rPr sz="3200" kern="0" spc="1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3200" kern="0" spc="1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企业简介</a:t>
            </a:r>
            <a:endParaRPr sz="32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6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1000"/>
              </a:lnSpc>
            </a:pPr>
            <a:endParaRPr sz="8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4765" algn="l" rtl="0" eaLnBrk="0">
              <a:lnSpc>
                <a:spcPct val="83000"/>
              </a:lnSpc>
              <a:spcBef>
                <a:spcPts val="0"/>
              </a:spcBef>
            </a:pPr>
            <a:r>
              <a:rPr sz="3200" kern="0" spc="1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3200" kern="0" spc="1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企业文化</a:t>
            </a:r>
            <a:endParaRPr sz="32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3555866" y="6092433"/>
            <a:ext cx="5131660" cy="414572"/>
            <a:chOff x="0" y="0"/>
            <a:chExt cx="5131660" cy="414572"/>
          </a:xfrm>
        </p:grpSpPr>
        <p:pic>
          <p:nvPicPr>
            <p:cNvPr id="60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131660" cy="414572"/>
            </a:xfrm>
            <a:prstGeom prst="rect">
              <a:avLst/>
            </a:prstGeom>
          </p:spPr>
        </p:pic>
        <p:sp>
          <p:nvSpPr>
            <p:cNvPr id="62" name="textbox 62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97815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6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6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5828422" y="997761"/>
            <a:ext cx="6034404" cy="3660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indent="478790" algn="l" rtl="0" eaLnBrk="0">
              <a:lnSpc>
                <a:spcPct val="99000"/>
              </a:lnSpc>
              <a:spcBef>
                <a:spcPts val="0"/>
              </a:spcBef>
            </a:pPr>
            <a:r>
              <a:rPr lang="zh-CN" sz="2000" b="1" kern="0" spc="50" dirty="0">
                <a:solidFill>
                  <a:srgbClr val="002060">
                    <a:alpha val="100000"/>
                  </a:srgbClr>
                </a:solidFill>
                <a:latin typeface="HYJunHei-45J"/>
                <a:ea typeface="宋体" pitchFamily="2" charset="-122"/>
                <a:cs typeface="HYJunHei-45J"/>
              </a:rPr>
              <a:t>鲸誉国</a:t>
            </a:r>
            <a:r>
              <a:rPr lang="zh-CN" sz="2000" b="1" kern="0" spc="50" dirty="0">
                <a:solidFill>
                  <a:srgbClr val="002060">
                    <a:alpha val="100000"/>
                  </a:srgbClr>
                </a:solidFill>
                <a:latin typeface="HYJunHei-45J"/>
                <a:ea typeface="宋体" pitchFamily="2" charset="-122"/>
                <a:cs typeface="HYJunHei-45J"/>
              </a:rPr>
              <a:t>际企服</a:t>
            </a:r>
            <a:r>
              <a:rPr sz="2000" b="1" kern="0" spc="5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于2</a:t>
            </a:r>
            <a:r>
              <a:rPr sz="2000" b="1" kern="0" spc="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016年开展全</a:t>
            </a:r>
            <a:r>
              <a:rPr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球业务并确立深圳</a:t>
            </a:r>
            <a:r>
              <a:rPr lang="zh-CN"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宋体" pitchFamily="2" charset="-122"/>
                <a:cs typeface="HYJunHei-45J"/>
              </a:rPr>
              <a:t>业务办事处</a:t>
            </a:r>
            <a:r>
              <a:rPr sz="2000" kern="0" spc="-29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2000" kern="0" spc="-21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目前在</a:t>
            </a:r>
            <a:r>
              <a:rPr lang="zh-CN"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宋体" pitchFamily="2" charset="-122"/>
                <a:cs typeface="HYJunHei-45J"/>
              </a:rPr>
              <a:t>香港、深圳、</a:t>
            </a:r>
            <a:r>
              <a:rPr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广</a:t>
            </a:r>
            <a:r>
              <a:rPr sz="2000" b="1" kern="0" spc="-1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州等</a:t>
            </a:r>
            <a:r>
              <a:rPr sz="2000" b="1" kern="0" spc="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一线城市设有分公司</a:t>
            </a:r>
            <a:r>
              <a:rPr sz="2000" kern="0" spc="-27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2000" kern="0" spc="-4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业务涉及全球</a:t>
            </a:r>
            <a:r>
              <a:rPr lang="en-US" sz="2000" b="1" kern="0" spc="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60</a:t>
            </a:r>
            <a:r>
              <a:rPr sz="2000" b="1" kern="0" spc="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个国家及地</a:t>
            </a:r>
            <a:r>
              <a:rPr sz="2000" b="1" kern="0" spc="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区。专注提供全球企业注册及秘书服务</a:t>
            </a:r>
            <a:r>
              <a:rPr sz="2000" b="1" kern="0" spc="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、</a:t>
            </a:r>
            <a:r>
              <a:rPr sz="2000" kern="0" spc="-48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涉外金融服</a:t>
            </a:r>
            <a:r>
              <a:rPr sz="2000" b="1" kern="0" spc="1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务、</a:t>
            </a:r>
            <a:r>
              <a:rPr sz="2000" kern="0" spc="-35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1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国际税务规划、</a:t>
            </a:r>
            <a:r>
              <a:rPr sz="2000" kern="0" spc="-47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1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海</a:t>
            </a:r>
            <a:r>
              <a:rPr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外架构搭建、</a:t>
            </a:r>
            <a:r>
              <a:rPr sz="2000" kern="0" spc="-48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海外身份规划</a:t>
            </a:r>
            <a:r>
              <a:rPr sz="2000" kern="0" spc="-18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、</a:t>
            </a:r>
            <a:r>
              <a:rPr sz="2000" b="1" kern="0" spc="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全球知识产权服务的一站式出海</a:t>
            </a:r>
            <a:r>
              <a:rPr sz="2000" b="1" kern="0" spc="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服务。历经10年出海</a:t>
            </a:r>
            <a:r>
              <a:rPr sz="2000" b="1" kern="0" spc="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服务经验沉淀</a:t>
            </a:r>
            <a:r>
              <a:rPr sz="2000" kern="0" spc="-28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2000" kern="0" spc="-5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成长为</a:t>
            </a:r>
            <a:r>
              <a:rPr sz="2000" b="1" kern="0" spc="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出海服务与解决方案一站式机</a:t>
            </a: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构</a:t>
            </a:r>
            <a:r>
              <a:rPr sz="2000" kern="0" spc="-28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2000" kern="0" spc="-2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目前拥有</a:t>
            </a:r>
            <a:r>
              <a:rPr lang="en-US"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15</a:t>
            </a: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0+人服务团队</a:t>
            </a:r>
            <a:r>
              <a:rPr sz="2000" kern="0" spc="-30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2000" kern="0" spc="-50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累积服务超</a:t>
            </a:r>
            <a:r>
              <a:rPr lang="en-US"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8</a:t>
            </a: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万+企</a:t>
            </a:r>
            <a:r>
              <a:rPr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业</a:t>
            </a:r>
            <a:r>
              <a:rPr sz="2000" kern="0" spc="-29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2000" kern="0" spc="-37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随着市场的发展与客户的需求升级</a:t>
            </a:r>
            <a:r>
              <a:rPr sz="2000" kern="0" spc="-28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2000" kern="0" spc="-50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赢</a:t>
            </a:r>
            <a:r>
              <a:rPr sz="2000" b="1" kern="0" spc="-1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态集团基</a:t>
            </a:r>
            <a:r>
              <a:rPr sz="2000" b="1" kern="0" spc="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于国内外环境</a:t>
            </a:r>
            <a:r>
              <a:rPr sz="2000" kern="0" spc="-2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2000" kern="0" spc="-48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重点发展以香港和新加坡等城市为主</a:t>
            </a:r>
            <a:r>
              <a:rPr sz="2000" b="1" kern="0" spc="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的公司服务及身份规</a:t>
            </a:r>
            <a:r>
              <a:rPr sz="2000" b="1" kern="0" spc="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划业务</a:t>
            </a:r>
            <a:r>
              <a:rPr sz="2000" kern="0" spc="-29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2000" kern="0" spc="-50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致力于让您的出海更简</a:t>
            </a: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单</a:t>
            </a:r>
            <a:r>
              <a:rPr sz="2000" kern="0" spc="-3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，成为您身边的一对一出海顾问。</a:t>
            </a:r>
            <a:endParaRPr sz="2000" dirty="0">
              <a:latin typeface="HYJunHei-45J"/>
              <a:ea typeface="HYJunHei-45J"/>
              <a:cs typeface="HYJunHei-45J"/>
            </a:endParaRPr>
          </a:p>
        </p:txBody>
      </p:sp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73325" y="3903345"/>
            <a:ext cx="3748405" cy="2954655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00913" y="0"/>
            <a:ext cx="3661915" cy="5218316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6357620" y="6211570"/>
            <a:ext cx="5157470" cy="4387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300" dirty="0">
              <a:latin typeface="Arial" panose="020B0604020202090204" pitchFamily="34" charset="0"/>
              <a:ea typeface="Arial" panose="020B0604020202090204"/>
              <a:cs typeface="Arial" panose="020B0604020202090204"/>
            </a:endParaRPr>
          </a:p>
          <a:p>
            <a:pPr marL="297815" algn="l" rtl="0" eaLnBrk="0">
              <a:lnSpc>
                <a:spcPts val="2420"/>
              </a:lnSpc>
              <a:spcBef>
                <a:spcPts val="5"/>
              </a:spcBef>
            </a:pPr>
            <a:endParaRPr sz="2000" dirty="0">
              <a:latin typeface="Arial" panose="020B0604020202090204" pitchFamily="34" charset="0"/>
              <a:ea typeface="HYJunHei-45J"/>
              <a:cs typeface="HYJunHei-45J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3026778" y="5365801"/>
            <a:ext cx="2454275" cy="6261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企业简介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6" name="group 6"/>
          <p:cNvGrpSpPr/>
          <p:nvPr/>
        </p:nvGrpSpPr>
        <p:grpSpPr>
          <a:xfrm rot="21600000">
            <a:off x="6357548" y="264410"/>
            <a:ext cx="5157542" cy="448944"/>
            <a:chOff x="-12700" y="-22860"/>
            <a:chExt cx="5157542" cy="448944"/>
          </a:xfrm>
        </p:grpSpPr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13335" y="-22860"/>
              <a:ext cx="5131507" cy="412967"/>
            </a:xfrm>
            <a:prstGeom prst="rect">
              <a:avLst/>
            </a:prstGeom>
          </p:spPr>
        </p:pic>
        <p:sp>
          <p:nvSpPr>
            <p:cNvPr id="32" name="textbox 32"/>
            <p:cNvSpPr/>
            <p:nvPr/>
          </p:nvSpPr>
          <p:spPr>
            <a:xfrm>
              <a:off x="-12700" y="-12700"/>
              <a:ext cx="5157470" cy="438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</a:pPr>
              <a:endParaRPr sz="2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97815" algn="l" rtl="0" eaLnBrk="0">
                <a:lnSpc>
                  <a:spcPts val="2420"/>
                </a:lnSpc>
              </a:pPr>
              <a:r>
                <a:rPr sz="26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6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ect 1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22" name="picture 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3748656" y="3257051"/>
            <a:ext cx="3282372" cy="1665313"/>
            <a:chOff x="0" y="0"/>
            <a:chExt cx="3282372" cy="1665313"/>
          </a:xfrm>
        </p:grpSpPr>
        <p:pic>
          <p:nvPicPr>
            <p:cNvPr id="124" name="picture 1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282372" cy="1665313"/>
            </a:xfrm>
            <a:prstGeom prst="rect">
              <a:avLst/>
            </a:prstGeom>
          </p:spPr>
        </p:pic>
        <p:sp>
          <p:nvSpPr>
            <p:cNvPr id="126" name="textbox 126"/>
            <p:cNvSpPr/>
            <p:nvPr/>
          </p:nvSpPr>
          <p:spPr>
            <a:xfrm>
              <a:off x="-12700" y="-12700"/>
              <a:ext cx="3308350" cy="16910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39395" indent="86995" algn="l" rtl="0" eaLnBrk="0">
                <a:lnSpc>
                  <a:spcPct val="94000"/>
                </a:lnSpc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打造成为</a:t>
              </a:r>
              <a:r>
                <a:rPr sz="2000" kern="0" spc="-2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最受行业尊重</a:t>
              </a:r>
              <a:r>
                <a:rPr sz="2000" kern="0" spc="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 </a:t>
              </a: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最受客户信赖的专业团队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7767863" y="1518056"/>
            <a:ext cx="3253896" cy="1649558"/>
            <a:chOff x="0" y="0"/>
            <a:chExt cx="3253896" cy="1649558"/>
          </a:xfrm>
        </p:grpSpPr>
        <p:pic>
          <p:nvPicPr>
            <p:cNvPr id="128" name="picture 1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253896" cy="1649558"/>
            </a:xfrm>
            <a:prstGeom prst="rect">
              <a:avLst/>
            </a:prstGeom>
          </p:spPr>
        </p:pic>
        <p:sp>
          <p:nvSpPr>
            <p:cNvPr id="130" name="textbox 130"/>
            <p:cNvSpPr/>
            <p:nvPr/>
          </p:nvSpPr>
          <p:spPr>
            <a:xfrm>
              <a:off x="-12700" y="-12700"/>
              <a:ext cx="3279775" cy="16929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77190" algn="l" rtl="0" eaLnBrk="0">
                <a:lnSpc>
                  <a:spcPct val="83000"/>
                </a:lnSpc>
                <a:spcBef>
                  <a:spcPts val="5"/>
                </a:spcBef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7767863" y="4995316"/>
            <a:ext cx="3253896" cy="1636966"/>
            <a:chOff x="0" y="0"/>
            <a:chExt cx="3253896" cy="1636966"/>
          </a:xfrm>
        </p:grpSpPr>
        <p:pic>
          <p:nvPicPr>
            <p:cNvPr id="132" name="picture 1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253896" cy="1636966"/>
            </a:xfrm>
            <a:prstGeom prst="rect">
              <a:avLst/>
            </a:prstGeom>
          </p:spPr>
        </p:pic>
        <p:sp>
          <p:nvSpPr>
            <p:cNvPr id="134" name="textbox 134"/>
            <p:cNvSpPr/>
            <p:nvPr/>
          </p:nvSpPr>
          <p:spPr>
            <a:xfrm>
              <a:off x="-12700" y="-12700"/>
              <a:ext cx="3279775" cy="16624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625475" algn="l" rtl="0" eaLnBrk="0">
                <a:lnSpc>
                  <a:spcPct val="94000"/>
                </a:lnSpc>
                <a:spcBef>
                  <a:spcPts val="0"/>
                </a:spcBef>
              </a:pPr>
              <a:r>
                <a:rPr sz="2000" b="1" kern="0" spc="-3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让出海生意更简单</a:t>
              </a:r>
              <a:r>
                <a:rPr sz="2000" kern="0" spc="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     </a:t>
              </a:r>
              <a:r>
                <a:rPr sz="2000" b="1" kern="0" spc="-3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让身份规划无难事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</p:txBody>
        </p:sp>
      </p:grpSp>
      <p:pic>
        <p:nvPicPr>
          <p:cNvPr id="136" name="picture 1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829533" y="3271382"/>
            <a:ext cx="2198615" cy="1630279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 rot="21600000">
            <a:off x="2641331" y="1518056"/>
            <a:ext cx="1634416" cy="1649558"/>
            <a:chOff x="0" y="0"/>
            <a:chExt cx="1634416" cy="1649558"/>
          </a:xfrm>
        </p:grpSpPr>
        <p:pic>
          <p:nvPicPr>
            <p:cNvPr id="138" name="picture 13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634416" cy="1649558"/>
            </a:xfrm>
            <a:prstGeom prst="rect">
              <a:avLst/>
            </a:prstGeom>
          </p:spPr>
        </p:pic>
        <p:sp>
          <p:nvSpPr>
            <p:cNvPr id="140" name="textbox 140"/>
            <p:cNvSpPr/>
            <p:nvPr/>
          </p:nvSpPr>
          <p:spPr>
            <a:xfrm>
              <a:off x="-12700" y="-12700"/>
              <a:ext cx="1659889" cy="17202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84150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53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定位</a:t>
              </a:r>
              <a:endParaRPr sz="53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6051917" y="5001666"/>
            <a:ext cx="1634416" cy="1649558"/>
            <a:chOff x="0" y="0"/>
            <a:chExt cx="1634416" cy="1649558"/>
          </a:xfrm>
        </p:grpSpPr>
        <p:pic>
          <p:nvPicPr>
            <p:cNvPr id="142" name="picture 14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1634416" cy="1649558"/>
            </a:xfrm>
            <a:prstGeom prst="rect">
              <a:avLst/>
            </a:prstGeom>
          </p:spPr>
        </p:pic>
        <p:sp>
          <p:nvSpPr>
            <p:cNvPr id="144" name="textbox 144"/>
            <p:cNvSpPr/>
            <p:nvPr/>
          </p:nvSpPr>
          <p:spPr>
            <a:xfrm>
              <a:off x="-12700" y="-12700"/>
              <a:ext cx="1659889" cy="1714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2555" algn="l" rtl="0" eaLnBrk="0">
                <a:lnSpc>
                  <a:spcPct val="83000"/>
                </a:lnSpc>
              </a:pPr>
              <a:r>
                <a:rPr sz="5300" b="1" kern="0" spc="2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使命</a:t>
              </a:r>
              <a:endParaRPr sz="53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 rot="21600000">
            <a:off x="7111096" y="3265127"/>
            <a:ext cx="1634416" cy="1649092"/>
            <a:chOff x="0" y="0"/>
            <a:chExt cx="1634416" cy="1649092"/>
          </a:xfrm>
        </p:grpSpPr>
        <p:pic>
          <p:nvPicPr>
            <p:cNvPr id="146" name="picture 14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1634416" cy="1649092"/>
            </a:xfrm>
            <a:prstGeom prst="rect">
              <a:avLst/>
            </a:prstGeom>
          </p:spPr>
        </p:pic>
        <p:sp>
          <p:nvSpPr>
            <p:cNvPr id="148" name="textbox 148"/>
            <p:cNvSpPr/>
            <p:nvPr/>
          </p:nvSpPr>
          <p:spPr>
            <a:xfrm>
              <a:off x="-12700" y="-12700"/>
              <a:ext cx="1659889" cy="17151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70815" algn="l" rtl="0" eaLnBrk="0">
                <a:lnSpc>
                  <a:spcPct val="78000"/>
                </a:lnSpc>
              </a:pPr>
              <a:r>
                <a:rPr sz="5300" b="1" kern="0" spc="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愿景</a:t>
              </a:r>
              <a:endParaRPr sz="5300" dirty="0">
                <a:latin typeface="HYJunHei-45J"/>
                <a:ea typeface="HYJunHei-45J"/>
                <a:cs typeface="HYJunHei-45J"/>
              </a:endParaRPr>
            </a:p>
          </p:txBody>
        </p:sp>
      </p:grpSp>
      <p:pic>
        <p:nvPicPr>
          <p:cNvPr id="150" name="picture 1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058398" y="1537832"/>
            <a:ext cx="1630279" cy="1630279"/>
          </a:xfrm>
          <a:prstGeom prst="rect">
            <a:avLst/>
          </a:prstGeom>
        </p:spPr>
      </p:pic>
      <p:pic>
        <p:nvPicPr>
          <p:cNvPr id="152" name="picture 15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354512" y="1537823"/>
            <a:ext cx="1618664" cy="1617035"/>
          </a:xfrm>
          <a:prstGeom prst="rect">
            <a:avLst/>
          </a:prstGeom>
        </p:spPr>
      </p:pic>
      <p:sp>
        <p:nvSpPr>
          <p:cNvPr id="154" name="textbox 154"/>
          <p:cNvSpPr/>
          <p:nvPr/>
        </p:nvSpPr>
        <p:spPr>
          <a:xfrm>
            <a:off x="1678635" y="5499658"/>
            <a:ext cx="3856990" cy="685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0480" algn="l" rtl="0" eaLnBrk="0">
              <a:lnSpc>
                <a:spcPct val="84000"/>
              </a:lnSpc>
            </a:pPr>
            <a:r>
              <a:rPr sz="2300" b="1" kern="0" spc="60" dirty="0">
                <a:solidFill>
                  <a:srgbClr val="BA4747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国际化公司+全家海外身份</a:t>
            </a:r>
            <a:endParaRPr sz="23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ct val="84000"/>
              </a:lnSpc>
              <a:spcBef>
                <a:spcPts val="555"/>
              </a:spcBef>
            </a:pPr>
            <a:r>
              <a:rPr sz="2300" b="1" kern="0" spc="80" dirty="0">
                <a:solidFill>
                  <a:srgbClr val="BA4747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=生活与事业国际化一步</a:t>
            </a:r>
            <a:r>
              <a:rPr sz="2300" b="1" kern="0" spc="70" dirty="0">
                <a:solidFill>
                  <a:srgbClr val="BA4747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到位</a:t>
            </a:r>
            <a:endParaRPr sz="23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158" name="textbox 15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160" name="textbox 160"/>
          <p:cNvSpPr/>
          <p:nvPr/>
        </p:nvSpPr>
        <p:spPr>
          <a:xfrm>
            <a:off x="9297822" y="323062"/>
            <a:ext cx="2454275" cy="625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企业文化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pic>
        <p:nvPicPr>
          <p:cNvPr id="162" name="picture 16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923674" y="5612014"/>
            <a:ext cx="1052884" cy="1065418"/>
          </a:xfrm>
          <a:prstGeom prst="rect">
            <a:avLst/>
          </a:prstGeom>
        </p:spPr>
      </p:pic>
      <p:pic>
        <p:nvPicPr>
          <p:cNvPr id="164" name="picture 16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274735" y="5043742"/>
            <a:ext cx="1040349" cy="10393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5676810"/>
          </a:xfrm>
          <a:prstGeom prst="rect">
            <a:avLst/>
          </a:prstGeom>
        </p:spPr>
      </p:pic>
      <p:sp>
        <p:nvSpPr>
          <p:cNvPr id="172" name="textbox 172"/>
          <p:cNvSpPr/>
          <p:nvPr/>
        </p:nvSpPr>
        <p:spPr>
          <a:xfrm>
            <a:off x="7467701" y="1729587"/>
            <a:ext cx="3054350" cy="22453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5900" b="1" kern="0" spc="3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产品服务</a:t>
            </a:r>
            <a:endParaRPr sz="59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1750" algn="l" rtl="0" eaLnBrk="0">
              <a:lnSpc>
                <a:spcPct val="84000"/>
              </a:lnSpc>
              <a:spcBef>
                <a:spcPts val="965"/>
              </a:spcBef>
            </a:pPr>
            <a:r>
              <a:rPr sz="3200" kern="0" spc="1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3200" kern="0" spc="1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香港业务</a:t>
            </a:r>
            <a:endParaRPr sz="32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6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8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1750" algn="l" rtl="0" eaLnBrk="0">
              <a:lnSpc>
                <a:spcPct val="83000"/>
              </a:lnSpc>
            </a:pPr>
            <a:r>
              <a:rPr sz="320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3200" kern="0" spc="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新加坡业务</a:t>
            </a:r>
            <a:endParaRPr sz="32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30" name="group 30"/>
          <p:cNvGrpSpPr/>
          <p:nvPr/>
        </p:nvGrpSpPr>
        <p:grpSpPr>
          <a:xfrm rot="21600000">
            <a:off x="3555866" y="6092433"/>
            <a:ext cx="5131660" cy="414572"/>
            <a:chOff x="0" y="0"/>
            <a:chExt cx="5131660" cy="414572"/>
          </a:xfrm>
        </p:grpSpPr>
        <p:pic>
          <p:nvPicPr>
            <p:cNvPr id="174" name="picture 1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131660" cy="414572"/>
            </a:xfrm>
            <a:prstGeom prst="rect">
              <a:avLst/>
            </a:prstGeom>
          </p:spPr>
        </p:pic>
        <p:sp>
          <p:nvSpPr>
            <p:cNvPr id="176" name="textbox 176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97815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2" name="group 32"/>
          <p:cNvGrpSpPr/>
          <p:nvPr/>
        </p:nvGrpSpPr>
        <p:grpSpPr>
          <a:xfrm rot="21600000">
            <a:off x="0" y="2448966"/>
            <a:ext cx="12192000" cy="1649558"/>
            <a:chOff x="0" y="0"/>
            <a:chExt cx="12192000" cy="1649558"/>
          </a:xfrm>
        </p:grpSpPr>
        <p:pic>
          <p:nvPicPr>
            <p:cNvPr id="182" name="picture 18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2192000" cy="1649558"/>
            </a:xfrm>
            <a:prstGeom prst="rect">
              <a:avLst/>
            </a:prstGeom>
          </p:spPr>
        </p:pic>
        <p:sp>
          <p:nvSpPr>
            <p:cNvPr id="184" name="textbox 184"/>
            <p:cNvSpPr/>
            <p:nvPr/>
          </p:nvSpPr>
          <p:spPr>
            <a:xfrm>
              <a:off x="-12700" y="-12700"/>
              <a:ext cx="12217400" cy="16751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133475" algn="l" rtl="0" eaLnBrk="0">
                <a:lnSpc>
                  <a:spcPts val="9670"/>
                </a:lnSpc>
                <a:spcBef>
                  <a:spcPts val="5"/>
                </a:spcBef>
              </a:pPr>
              <a:r>
                <a:rPr sz="8000" b="1" kern="0" spc="-6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香港到底有多“香</a:t>
              </a:r>
              <a:r>
                <a:rPr sz="8000" kern="0" spc="-133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8000" b="1" kern="0" spc="-6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”？</a:t>
              </a:r>
              <a:endParaRPr sz="80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 rot="21600000">
            <a:off x="3550847" y="6230863"/>
            <a:ext cx="5131507" cy="414572"/>
            <a:chOff x="0" y="0"/>
            <a:chExt cx="5131507" cy="414572"/>
          </a:xfrm>
        </p:grpSpPr>
        <p:pic>
          <p:nvPicPr>
            <p:cNvPr id="186" name="picture 1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131507" cy="414572"/>
            </a:xfrm>
            <a:prstGeom prst="rect">
              <a:avLst/>
            </a:prstGeom>
          </p:spPr>
        </p:pic>
        <p:sp>
          <p:nvSpPr>
            <p:cNvPr id="188" name="textbox 18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9210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1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94" name="rect 194"/>
          <p:cNvSpPr/>
          <p:nvPr/>
        </p:nvSpPr>
        <p:spPr>
          <a:xfrm>
            <a:off x="6108064" y="2305050"/>
            <a:ext cx="823595" cy="508634"/>
          </a:xfrm>
          <a:prstGeom prst="rect">
            <a:avLst/>
          </a:prstGeom>
          <a:solidFill>
            <a:srgbClr val="FF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6" name="textbox 196"/>
          <p:cNvSpPr/>
          <p:nvPr/>
        </p:nvSpPr>
        <p:spPr>
          <a:xfrm>
            <a:off x="5639400" y="2346599"/>
            <a:ext cx="6064250" cy="3860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492125" algn="l" rtl="0" eaLnBrk="0">
              <a:lnSpc>
                <a:spcPct val="73000"/>
              </a:lnSpc>
            </a:pPr>
            <a:r>
              <a:rPr sz="3200" b="1" kern="0" spc="-8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福利</a:t>
            </a:r>
            <a:endParaRPr sz="3200" dirty="0">
              <a:latin typeface="HYJunHei-45J"/>
              <a:ea typeface="HYJunHei-45J"/>
              <a:cs typeface="HYJunHei-45J"/>
            </a:endParaRPr>
          </a:p>
          <a:p>
            <a:pPr marL="127000" algn="l" rtl="0" eaLnBrk="0">
              <a:lnSpc>
                <a:spcPct val="95000"/>
              </a:lnSpc>
              <a:spcBef>
                <a:spcPts val="820"/>
              </a:spcBef>
            </a:pP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☆完善的社会保障体系</a:t>
            </a:r>
            <a:r>
              <a:rPr sz="2000" kern="0" spc="-3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，严格</a:t>
            </a:r>
            <a:r>
              <a:rPr sz="2000" b="1" kern="0" spc="-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的检验检疫制度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127000" algn="l" rtl="0" eaLnBrk="0">
              <a:lnSpc>
                <a:spcPct val="100000"/>
              </a:lnSpc>
            </a:pP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☆公立医院几乎免费</a:t>
            </a:r>
            <a:r>
              <a:rPr sz="2000" kern="0" spc="-3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，享受世界高水平医疗技术条件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127000" algn="l" rtl="0" eaLnBrk="0">
              <a:lnSpc>
                <a:spcPct val="100000"/>
              </a:lnSpc>
            </a:pP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☆政府鼓励居民多生育子女</a:t>
            </a:r>
            <a:r>
              <a:rPr sz="2000" kern="0" spc="-3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，每名新生儿有2万奖</a:t>
            </a:r>
            <a:r>
              <a:rPr sz="2000" b="1" kern="0" spc="-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金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127000" algn="l" rtl="0" eaLnBrk="0">
              <a:lnSpc>
                <a:spcPct val="100000"/>
              </a:lnSpc>
              <a:spcBef>
                <a:spcPts val="10"/>
              </a:spcBef>
            </a:pP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☆香港护照可免签到全球171个国家和</a:t>
            </a: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地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437515" algn="l" rtl="0" eaLnBrk="0">
              <a:lnSpc>
                <a:spcPct val="99000"/>
              </a:lnSpc>
              <a:spcBef>
                <a:spcPts val="15"/>
              </a:spcBef>
            </a:pPr>
            <a:r>
              <a:rPr sz="2000" b="1" kern="0" spc="-1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（2024.9.9数据）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342900" indent="-215900" algn="l" rtl="0" eaLnBrk="0">
              <a:lnSpc>
                <a:spcPct val="96000"/>
              </a:lnSpc>
              <a:spcBef>
                <a:spcPts val="5"/>
              </a:spcBef>
            </a:pP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☆政府为市民提供住房补贴</a:t>
            </a:r>
            <a:r>
              <a:rPr sz="2000" kern="0" spc="-31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，并于1954年开始实施公</a:t>
            </a:r>
            <a:r>
              <a:rPr sz="2000" b="1" kern="0" spc="-5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屋计划</a:t>
            </a:r>
            <a:r>
              <a:rPr sz="2000" kern="0" spc="-26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5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，形成完善制度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346710" indent="-219710" algn="l" rtl="0" eaLnBrk="0">
              <a:lnSpc>
                <a:spcPct val="100000"/>
              </a:lnSpc>
              <a:spcBef>
                <a:spcPts val="190"/>
              </a:spcBef>
            </a:pP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☆个人所得税(2-17%</a:t>
            </a: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)企业所得税(16.5%)双低</a:t>
            </a:r>
            <a:r>
              <a:rPr sz="2000" kern="0" spc="-3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，无分</a:t>
            </a:r>
            <a:r>
              <a:rPr sz="2000" b="1" kern="0" spc="-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红税、遗产税、流转税（增值税、</a:t>
            </a:r>
            <a:r>
              <a:rPr sz="2000" kern="0" spc="-4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消费税</a:t>
            </a:r>
            <a:r>
              <a:rPr sz="2000" kern="0" spc="-2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、营业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347345" indent="-4445" algn="l" rtl="0" eaLnBrk="0">
              <a:lnSpc>
                <a:spcPct val="105000"/>
              </a:lnSpc>
              <a:spcBef>
                <a:spcPts val="45"/>
              </a:spcBef>
            </a:pP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税）</a:t>
            </a:r>
            <a:r>
              <a:rPr sz="2000" kern="0" spc="-2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、资本增值税、股息或利息的预</a:t>
            </a:r>
            <a:r>
              <a:rPr sz="2000" b="1" kern="0" spc="-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扣税、</a:t>
            </a:r>
            <a:r>
              <a:rPr sz="2000" kern="0" spc="-51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净出口</a:t>
            </a: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关税（除少数烟酒等特殊品外）</a:t>
            </a:r>
            <a:endParaRPr sz="2000" dirty="0">
              <a:latin typeface="HYJunHei-45J"/>
              <a:ea typeface="HYJunHei-45J"/>
              <a:cs typeface="HYJunHei-45J"/>
            </a:endParaRPr>
          </a:p>
        </p:txBody>
      </p:sp>
      <p:pic>
        <p:nvPicPr>
          <p:cNvPr id="198" name="picture 1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652100" y="2378328"/>
            <a:ext cx="418533" cy="441477"/>
          </a:xfrm>
          <a:prstGeom prst="rect">
            <a:avLst/>
          </a:prstGeom>
        </p:spPr>
      </p:pic>
      <p:sp>
        <p:nvSpPr>
          <p:cNvPr id="200" name="textbox 200"/>
          <p:cNvSpPr/>
          <p:nvPr/>
        </p:nvSpPr>
        <p:spPr>
          <a:xfrm>
            <a:off x="538549" y="4861101"/>
            <a:ext cx="5090159" cy="1586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2000" b="1" kern="0" spc="-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☆15年免费公立教育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2000" b="1" kern="0" spc="-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☆中英双语教育</a:t>
            </a:r>
            <a:r>
              <a:rPr sz="2000" kern="0" spc="-3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2000" kern="0" spc="-49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学生具备国际视野及前瞻性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☆世界留学指数排名全球第3位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☆高等教育大学国际化排名全球</a:t>
            </a: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第1位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ts val="2680"/>
              </a:lnSpc>
            </a:pP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☆五所大学排名全球前一百</a:t>
            </a:r>
            <a:endParaRPr sz="20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202" name="rect 202"/>
          <p:cNvSpPr/>
          <p:nvPr/>
        </p:nvSpPr>
        <p:spPr>
          <a:xfrm>
            <a:off x="933450" y="2171700"/>
            <a:ext cx="823595" cy="508634"/>
          </a:xfrm>
          <a:prstGeom prst="rect">
            <a:avLst/>
          </a:prstGeom>
          <a:solidFill>
            <a:srgbClr val="008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4" name="textbox 204"/>
          <p:cNvSpPr/>
          <p:nvPr/>
        </p:nvSpPr>
        <p:spPr>
          <a:xfrm>
            <a:off x="505259" y="2208364"/>
            <a:ext cx="4281170" cy="1424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33375" algn="l" rtl="0" eaLnBrk="0">
              <a:lnSpc>
                <a:spcPct val="76000"/>
              </a:lnSpc>
              <a:tabLst>
                <a:tab pos="452755" algn="l"/>
              </a:tabLst>
            </a:pPr>
            <a:r>
              <a:rPr sz="3200" kern="0" spc="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	</a:t>
            </a:r>
            <a:r>
              <a:rPr sz="3200" b="1" kern="0" spc="-8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经济</a:t>
            </a:r>
            <a:endParaRPr sz="3200" dirty="0">
              <a:latin typeface="HYJunHei-45J"/>
              <a:ea typeface="HYJunHei-45J"/>
              <a:cs typeface="HYJunHei-45J"/>
            </a:endParaRPr>
          </a:p>
          <a:p>
            <a:pPr marL="86360" algn="l" rtl="0" eaLnBrk="0">
              <a:lnSpc>
                <a:spcPct val="96000"/>
              </a:lnSpc>
              <a:spcBef>
                <a:spcPts val="745"/>
              </a:spcBef>
            </a:pP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☆全球第三大金融中</a:t>
            </a:r>
            <a:r>
              <a:rPr sz="2000" b="1" kern="0" spc="-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心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86360" algn="l" rtl="0" eaLnBrk="0">
              <a:lnSpc>
                <a:spcPct val="100000"/>
              </a:lnSpc>
            </a:pP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☆全亚洲最大的离岸金融市场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algn="r" rtl="0" eaLnBrk="0">
              <a:lnSpc>
                <a:spcPts val="2670"/>
              </a:lnSpc>
            </a:pP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☆连续25年全球经济自由度指数NO.</a:t>
            </a: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1</a:t>
            </a:r>
            <a:endParaRPr sz="2000" dirty="0">
              <a:latin typeface="HYJunHei-45J"/>
              <a:ea typeface="HYJunHei-45J"/>
              <a:cs typeface="HYJunHei-45J"/>
            </a:endParaRPr>
          </a:p>
        </p:txBody>
      </p:sp>
      <p:pic>
        <p:nvPicPr>
          <p:cNvPr id="206" name="picture 2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17959" y="2250543"/>
            <a:ext cx="321076" cy="432595"/>
          </a:xfrm>
          <a:prstGeom prst="rect">
            <a:avLst/>
          </a:prstGeom>
        </p:spPr>
      </p:pic>
      <p:sp>
        <p:nvSpPr>
          <p:cNvPr id="208" name="textbox 208"/>
          <p:cNvSpPr/>
          <p:nvPr/>
        </p:nvSpPr>
        <p:spPr>
          <a:xfrm>
            <a:off x="6689725" y="311048"/>
            <a:ext cx="5803900" cy="6267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香港到底有多</a:t>
            </a:r>
            <a:r>
              <a:rPr sz="4700" kern="0" spc="-129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4700" b="1" kern="0" spc="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“香</a:t>
            </a:r>
            <a:r>
              <a:rPr sz="4700" kern="0" spc="-8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4700" b="1" kern="0" spc="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”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36" name="group 36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210" name="picture 2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212" name="textbox 212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216" name="textbox 216"/>
          <p:cNvSpPr/>
          <p:nvPr/>
        </p:nvSpPr>
        <p:spPr>
          <a:xfrm>
            <a:off x="892810" y="4375150"/>
            <a:ext cx="824230" cy="508634"/>
          </a:xfrm>
          <a:prstGeom prst="rect">
            <a:avLst/>
          </a:prstGeom>
          <a:solidFill>
            <a:srgbClr val="80008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84000"/>
              </a:lnSpc>
              <a:spcBef>
                <a:spcPts val="0"/>
              </a:spcBef>
            </a:pPr>
            <a:r>
              <a:rPr sz="3200" b="1" kern="0" spc="-5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教育</a:t>
            </a:r>
            <a:endParaRPr sz="3200" dirty="0">
              <a:latin typeface="HYJunHei-45J"/>
              <a:ea typeface="HYJunHei-45J"/>
              <a:cs typeface="HYJunHei-45J"/>
            </a:endParaRPr>
          </a:p>
        </p:txBody>
      </p:sp>
      <p:pic>
        <p:nvPicPr>
          <p:cNvPr id="218" name="picture 2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48136" y="4463645"/>
            <a:ext cx="356581" cy="38117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picture 2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22" name="picture 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67720" y="4624840"/>
            <a:ext cx="2624279" cy="2233159"/>
          </a:xfrm>
          <a:prstGeom prst="rect">
            <a:avLst/>
          </a:prstGeom>
        </p:spPr>
      </p:pic>
      <p:pic>
        <p:nvPicPr>
          <p:cNvPr id="224" name="picture 2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24612" y="2530106"/>
            <a:ext cx="4712945" cy="3889883"/>
          </a:xfrm>
          <a:prstGeom prst="rect">
            <a:avLst/>
          </a:prstGeom>
        </p:spPr>
      </p:pic>
      <p:grpSp>
        <p:nvGrpSpPr>
          <p:cNvPr id="38" name="group 38"/>
          <p:cNvGrpSpPr/>
          <p:nvPr/>
        </p:nvGrpSpPr>
        <p:grpSpPr>
          <a:xfrm rot="21600000">
            <a:off x="1234122" y="2530741"/>
            <a:ext cx="4711052" cy="3891153"/>
            <a:chOff x="0" y="0"/>
            <a:chExt cx="4711052" cy="3891153"/>
          </a:xfrm>
        </p:grpSpPr>
        <p:pic>
          <p:nvPicPr>
            <p:cNvPr id="226" name="picture 2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11052" cy="3891153"/>
            </a:xfrm>
            <a:prstGeom prst="rect">
              <a:avLst/>
            </a:prstGeom>
          </p:spPr>
        </p:pic>
        <p:sp>
          <p:nvSpPr>
            <p:cNvPr id="228" name="textbox 228"/>
            <p:cNvSpPr/>
            <p:nvPr/>
          </p:nvSpPr>
          <p:spPr>
            <a:xfrm>
              <a:off x="1186235" y="444181"/>
              <a:ext cx="3028314" cy="31216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6035" algn="l" rtl="0" eaLnBrk="0">
                <a:lnSpc>
                  <a:spcPts val="1695"/>
                </a:lnSpc>
              </a:pPr>
              <a:r>
                <a:rPr sz="1400" b="1" kern="0" spc="-3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1</a:t>
              </a:r>
              <a:r>
                <a:rPr sz="1400" kern="0" spc="-3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利用香港知名度</a:t>
              </a:r>
              <a:r>
                <a:rPr sz="1400" kern="0" spc="-23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3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，创立香港品牌</a:t>
              </a:r>
              <a:r>
                <a:rPr sz="1400" kern="0" spc="-2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3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，公</a:t>
              </a:r>
              <a:endParaRPr sz="1400" dirty="0">
                <a:latin typeface="HYJunHei-45J"/>
                <a:ea typeface="HYJunHei-45J"/>
                <a:cs typeface="HYJunHei-45J"/>
              </a:endParaRPr>
            </a:p>
            <a:p>
              <a:pPr marL="20320" algn="l" rtl="0" eaLnBrk="0">
                <a:lnSpc>
                  <a:spcPts val="2255"/>
                </a:lnSpc>
              </a:pP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司名称自由选择</a:t>
              </a:r>
              <a:endParaRPr sz="1400" dirty="0">
                <a:latin typeface="HYJunHei-45J"/>
                <a:ea typeface="HYJunHei-45J"/>
                <a:cs typeface="HYJunHei-45J"/>
              </a:endParaRPr>
            </a:p>
            <a:p>
              <a:pPr marL="19050" algn="l" rtl="0" eaLnBrk="0">
                <a:lnSpc>
                  <a:spcPts val="1695"/>
                </a:lnSpc>
                <a:spcBef>
                  <a:spcPts val="1085"/>
                </a:spcBef>
              </a:pPr>
              <a:r>
                <a:rPr sz="1400" b="1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2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经营范围极少限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制</a:t>
              </a:r>
              <a:endParaRPr sz="1400" dirty="0">
                <a:latin typeface="HYJunHei-45J"/>
                <a:ea typeface="HYJunHei-45J"/>
                <a:cs typeface="HYJunHei-45J"/>
              </a:endParaRPr>
            </a:p>
            <a:p>
              <a:pPr marL="25400" indent="-6350" algn="l" rtl="0" eaLnBrk="0">
                <a:lnSpc>
                  <a:spcPct val="143000"/>
                </a:lnSpc>
                <a:spcBef>
                  <a:spcPts val="170"/>
                </a:spcBef>
              </a:pPr>
              <a:r>
                <a:rPr sz="1400" b="1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3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稳健可靠的国际外汇管理制度让企业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的外币流通更为便利</a:t>
              </a:r>
              <a:endParaRPr sz="1400" dirty="0">
                <a:latin typeface="HYJunHei-45J"/>
                <a:ea typeface="HYJunHei-45J"/>
                <a:cs typeface="HYJunHei-45J"/>
              </a:endParaRPr>
            </a:p>
            <a:p>
              <a:pPr marL="12700" indent="1905" algn="l" rtl="0" eaLnBrk="0">
                <a:lnSpc>
                  <a:spcPct val="143000"/>
                </a:lnSpc>
                <a:spcBef>
                  <a:spcPts val="235"/>
                </a:spcBef>
              </a:pPr>
              <a:r>
                <a:rPr sz="1400" b="1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4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低税制环境有利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发展</a:t>
              </a:r>
              <a:r>
                <a:rPr sz="1400" kern="0" spc="-2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，容易获得国际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信用和低息信用贷款</a:t>
              </a:r>
              <a:endParaRPr sz="1400" dirty="0">
                <a:latin typeface="HYJunHei-45J"/>
                <a:ea typeface="HYJunHei-45J"/>
                <a:cs typeface="HYJunHei-45J"/>
              </a:endParaRPr>
            </a:p>
            <a:p>
              <a:pPr marL="12700" indent="8890" algn="l" rtl="0" eaLnBrk="0">
                <a:lnSpc>
                  <a:spcPct val="143000"/>
                </a:lnSpc>
                <a:spcBef>
                  <a:spcPts val="235"/>
                </a:spcBef>
              </a:pPr>
              <a:r>
                <a:rPr sz="1400" b="1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5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香港公司是拓展国际市场的窗口</a:t>
              </a:r>
              <a:r>
                <a:rPr sz="1400" kern="0" spc="-20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，进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入中国内地市场的跳板</a:t>
              </a:r>
              <a:endParaRPr sz="1400" dirty="0">
                <a:latin typeface="HYJunHei-45J"/>
                <a:ea typeface="HYJunHei-45J"/>
                <a:cs typeface="HYJunHei-45J"/>
              </a:endParaRPr>
            </a:p>
            <a:p>
              <a:pPr algn="l" rtl="0" eaLnBrk="0">
                <a:lnSpc>
                  <a:spcPct val="105000"/>
                </a:lnSpc>
              </a:pPr>
              <a:endParaRPr sz="7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9050" algn="l" rtl="0" eaLnBrk="0">
                <a:lnSpc>
                  <a:spcPts val="1695"/>
                </a:lnSpc>
              </a:pPr>
              <a:r>
                <a:rPr sz="1400" b="1" kern="0" spc="-3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6</a:t>
              </a:r>
              <a:r>
                <a:rPr sz="1400" kern="0" spc="-3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人流、物流</a:t>
              </a:r>
              <a:r>
                <a:rPr sz="1400" kern="0" spc="-1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3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、资金进出自由</a:t>
              </a:r>
              <a:endParaRPr sz="1400" dirty="0">
                <a:latin typeface="HYJunHei-45J"/>
                <a:ea typeface="HYJunHei-45J"/>
                <a:cs typeface="HYJunHei-45J"/>
              </a:endParaRPr>
            </a:p>
          </p:txBody>
        </p:sp>
        <p:pic>
          <p:nvPicPr>
            <p:cNvPr id="230" name="picture 23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322992" y="451248"/>
              <a:ext cx="676124" cy="663604"/>
            </a:xfrm>
            <a:prstGeom prst="rect">
              <a:avLst/>
            </a:prstGeom>
          </p:spPr>
        </p:pic>
        <p:pic>
          <p:nvPicPr>
            <p:cNvPr id="232" name="picture 23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322992" y="1635370"/>
              <a:ext cx="676124" cy="663604"/>
            </a:xfrm>
            <a:prstGeom prst="rect">
              <a:avLst/>
            </a:prstGeom>
          </p:spPr>
        </p:pic>
        <p:pic>
          <p:nvPicPr>
            <p:cNvPr id="234" name="picture 23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322992" y="2819480"/>
              <a:ext cx="676124" cy="663604"/>
            </a:xfrm>
            <a:prstGeom prst="rect">
              <a:avLst/>
            </a:prstGeom>
          </p:spPr>
        </p:pic>
        <p:sp>
          <p:nvSpPr>
            <p:cNvPr id="236" name="path 236"/>
            <p:cNvSpPr/>
            <p:nvPr/>
          </p:nvSpPr>
          <p:spPr>
            <a:xfrm>
              <a:off x="4492892" y="815200"/>
              <a:ext cx="144170" cy="144157"/>
            </a:xfrm>
            <a:custGeom>
              <a:avLst/>
              <a:gdLst/>
              <a:ahLst/>
              <a:cxnLst/>
              <a:rect l="0" t="0" r="0" b="0"/>
              <a:pathLst>
                <a:path w="227" h="227">
                  <a:moveTo>
                    <a:pt x="0" y="114"/>
                  </a:moveTo>
                  <a:cubicBezTo>
                    <a:pt x="0" y="50"/>
                    <a:pt x="50" y="0"/>
                    <a:pt x="113" y="0"/>
                  </a:cubicBezTo>
                  <a:cubicBezTo>
                    <a:pt x="176" y="0"/>
                    <a:pt x="227" y="50"/>
                    <a:pt x="227" y="113"/>
                  </a:cubicBezTo>
                  <a:cubicBezTo>
                    <a:pt x="227" y="176"/>
                    <a:pt x="176" y="227"/>
                    <a:pt x="113" y="227"/>
                  </a:cubicBezTo>
                  <a:cubicBezTo>
                    <a:pt x="50" y="227"/>
                    <a:pt x="0" y="176"/>
                    <a:pt x="0" y="114"/>
                  </a:cubicBezTo>
                </a:path>
              </a:pathLst>
            </a:custGeom>
            <a:solidFill>
              <a:srgbClr val="9DC3E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8" name="path 238"/>
            <p:cNvSpPr/>
            <p:nvPr/>
          </p:nvSpPr>
          <p:spPr>
            <a:xfrm>
              <a:off x="4492892" y="1873250"/>
              <a:ext cx="144170" cy="144157"/>
            </a:xfrm>
            <a:custGeom>
              <a:avLst/>
              <a:gdLst/>
              <a:ahLst/>
              <a:cxnLst/>
              <a:rect l="0" t="0" r="0" b="0"/>
              <a:pathLst>
                <a:path w="227" h="227">
                  <a:moveTo>
                    <a:pt x="0" y="113"/>
                  </a:moveTo>
                  <a:cubicBezTo>
                    <a:pt x="0" y="50"/>
                    <a:pt x="50" y="0"/>
                    <a:pt x="113" y="0"/>
                  </a:cubicBezTo>
                  <a:cubicBezTo>
                    <a:pt x="176" y="0"/>
                    <a:pt x="227" y="50"/>
                    <a:pt x="227" y="113"/>
                  </a:cubicBezTo>
                  <a:cubicBezTo>
                    <a:pt x="227" y="176"/>
                    <a:pt x="176" y="227"/>
                    <a:pt x="113" y="227"/>
                  </a:cubicBezTo>
                  <a:cubicBezTo>
                    <a:pt x="50" y="227"/>
                    <a:pt x="0" y="176"/>
                    <a:pt x="0" y="113"/>
                  </a:cubicBezTo>
                </a:path>
              </a:pathLst>
            </a:custGeom>
            <a:solidFill>
              <a:srgbClr val="9DC3E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0" name="path 240"/>
            <p:cNvSpPr/>
            <p:nvPr/>
          </p:nvSpPr>
          <p:spPr>
            <a:xfrm>
              <a:off x="4492892" y="2931934"/>
              <a:ext cx="144170" cy="144157"/>
            </a:xfrm>
            <a:custGeom>
              <a:avLst/>
              <a:gdLst/>
              <a:ahLst/>
              <a:cxnLst/>
              <a:rect l="0" t="0" r="0" b="0"/>
              <a:pathLst>
                <a:path w="227" h="227">
                  <a:moveTo>
                    <a:pt x="0" y="114"/>
                  </a:moveTo>
                  <a:cubicBezTo>
                    <a:pt x="0" y="50"/>
                    <a:pt x="50" y="0"/>
                    <a:pt x="113" y="0"/>
                  </a:cubicBezTo>
                  <a:cubicBezTo>
                    <a:pt x="176" y="0"/>
                    <a:pt x="227" y="50"/>
                    <a:pt x="227" y="113"/>
                  </a:cubicBezTo>
                  <a:cubicBezTo>
                    <a:pt x="227" y="176"/>
                    <a:pt x="176" y="227"/>
                    <a:pt x="113" y="227"/>
                  </a:cubicBezTo>
                  <a:cubicBezTo>
                    <a:pt x="50" y="227"/>
                    <a:pt x="0" y="176"/>
                    <a:pt x="0" y="114"/>
                  </a:cubicBezTo>
                </a:path>
              </a:pathLst>
            </a:custGeom>
            <a:solidFill>
              <a:srgbClr val="9DC3E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42" name="rect 242"/>
          <p:cNvSpPr/>
          <p:nvPr/>
        </p:nvSpPr>
        <p:spPr>
          <a:xfrm>
            <a:off x="6231318" y="2535935"/>
            <a:ext cx="4700333" cy="3877373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4" name="textbox 244"/>
          <p:cNvSpPr/>
          <p:nvPr/>
        </p:nvSpPr>
        <p:spPr>
          <a:xfrm>
            <a:off x="5749251" y="2609162"/>
            <a:ext cx="4273550" cy="1841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956310" algn="l" rtl="0" eaLnBrk="0">
              <a:lnSpc>
                <a:spcPts val="1695"/>
              </a:lnSpc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1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配偶及18岁以下未婚及受养子女来港</a:t>
            </a:r>
            <a:endParaRPr sz="1400" dirty="0">
              <a:latin typeface="HYJunHei-45J"/>
              <a:ea typeface="HYJunHei-45J"/>
              <a:cs typeface="HYJunHei-45J"/>
            </a:endParaRPr>
          </a:p>
          <a:p>
            <a:pPr marL="695325" indent="254635" algn="l" rtl="0" eaLnBrk="0">
              <a:lnSpc>
                <a:spcPct val="144000"/>
              </a:lnSpc>
              <a:spcBef>
                <a:spcPts val="135"/>
              </a:spcBef>
              <a:tabLst>
                <a:tab pos="941705" algn="l"/>
              </a:tabLst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2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七年签证期间</a:t>
            </a:r>
            <a:r>
              <a:rPr sz="1400" kern="0" spc="-1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，享受当地教育、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医疗等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	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公共服务</a:t>
            </a:r>
            <a:endParaRPr sz="1400" dirty="0">
              <a:latin typeface="HYJunHei-45J"/>
              <a:ea typeface="HYJunHei-45J"/>
              <a:cs typeface="HYJunHei-45J"/>
            </a:endParaRPr>
          </a:p>
          <a:p>
            <a:pPr marL="948055" indent="1270" algn="l" rtl="0" eaLnBrk="0">
              <a:lnSpc>
                <a:spcPct val="143000"/>
              </a:lnSpc>
              <a:spcBef>
                <a:spcPts val="235"/>
              </a:spcBef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3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配偶可在香港工作</a:t>
            </a:r>
            <a:r>
              <a:rPr sz="1400" kern="0" spc="-1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，孩子可在香港上学，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以本地考生身份参加香港DSE高考</a:t>
            </a:r>
            <a:endParaRPr sz="14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05000"/>
              </a:lnSpc>
            </a:pPr>
            <a:endParaRPr sz="7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944880" algn="l" rtl="0" eaLnBrk="0">
              <a:lnSpc>
                <a:spcPts val="1695"/>
              </a:lnSpc>
            </a:pP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4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香港个税及企业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利得税税率低廉</a:t>
            </a:r>
            <a:endParaRPr sz="14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40" name="group 40"/>
          <p:cNvGrpSpPr/>
          <p:nvPr/>
        </p:nvGrpSpPr>
        <p:grpSpPr>
          <a:xfrm rot="21600000">
            <a:off x="5761951" y="3345941"/>
            <a:ext cx="682713" cy="144157"/>
            <a:chOff x="0" y="0"/>
            <a:chExt cx="682713" cy="144157"/>
          </a:xfrm>
        </p:grpSpPr>
        <p:sp>
          <p:nvSpPr>
            <p:cNvPr id="246" name="path 246"/>
            <p:cNvSpPr/>
            <p:nvPr/>
          </p:nvSpPr>
          <p:spPr>
            <a:xfrm>
              <a:off x="538264" y="0"/>
              <a:ext cx="144449" cy="144157"/>
            </a:xfrm>
            <a:custGeom>
              <a:avLst/>
              <a:gdLst/>
              <a:ahLst/>
              <a:cxnLst/>
              <a:rect l="0" t="0" r="0" b="0"/>
              <a:pathLst>
                <a:path w="227" h="227">
                  <a:moveTo>
                    <a:pt x="0" y="114"/>
                  </a:moveTo>
                  <a:cubicBezTo>
                    <a:pt x="0" y="50"/>
                    <a:pt x="51" y="0"/>
                    <a:pt x="113" y="0"/>
                  </a:cubicBezTo>
                  <a:cubicBezTo>
                    <a:pt x="176" y="0"/>
                    <a:pt x="227" y="50"/>
                    <a:pt x="227" y="113"/>
                  </a:cubicBezTo>
                  <a:cubicBezTo>
                    <a:pt x="227" y="176"/>
                    <a:pt x="176" y="227"/>
                    <a:pt x="113" y="227"/>
                  </a:cubicBezTo>
                  <a:cubicBezTo>
                    <a:pt x="51" y="227"/>
                    <a:pt x="0" y="176"/>
                    <a:pt x="0" y="114"/>
                  </a:cubicBezTo>
                </a:path>
              </a:pathLst>
            </a:custGeom>
            <a:solidFill>
              <a:srgbClr val="9DC3E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8" name="path 248"/>
            <p:cNvSpPr/>
            <p:nvPr/>
          </p:nvSpPr>
          <p:spPr>
            <a:xfrm>
              <a:off x="0" y="26670"/>
              <a:ext cx="647776" cy="90182"/>
            </a:xfrm>
            <a:custGeom>
              <a:avLst/>
              <a:gdLst/>
              <a:ahLst/>
              <a:cxnLst/>
              <a:rect l="0" t="0" r="0" b="0"/>
              <a:pathLst>
                <a:path w="1020" h="142">
                  <a:moveTo>
                    <a:pt x="0" y="72"/>
                  </a:moveTo>
                  <a:moveTo>
                    <a:pt x="0" y="72"/>
                  </a:moveTo>
                  <a:cubicBezTo>
                    <a:pt x="0" y="31"/>
                    <a:pt x="31" y="0"/>
                    <a:pt x="70" y="0"/>
                  </a:cubicBezTo>
                  <a:lnTo>
                    <a:pt x="948" y="0"/>
                  </a:lnTo>
                  <a:cubicBezTo>
                    <a:pt x="988" y="0"/>
                    <a:pt x="1020" y="31"/>
                    <a:pt x="1020" y="71"/>
                  </a:cubicBezTo>
                  <a:cubicBezTo>
                    <a:pt x="1020" y="110"/>
                    <a:pt x="988" y="142"/>
                    <a:pt x="948" y="141"/>
                  </a:cubicBezTo>
                  <a:lnTo>
                    <a:pt x="70" y="141"/>
                  </a:lnTo>
                  <a:cubicBezTo>
                    <a:pt x="31" y="142"/>
                    <a:pt x="0" y="110"/>
                    <a:pt x="0" y="72"/>
                  </a:cubicBezTo>
                </a:path>
              </a:pathLst>
            </a:custGeom>
            <a:solidFill>
              <a:srgbClr val="BDD7E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50" name="textbox 250"/>
          <p:cNvSpPr/>
          <p:nvPr/>
        </p:nvSpPr>
        <p:spPr>
          <a:xfrm>
            <a:off x="5749251" y="4529402"/>
            <a:ext cx="4241800" cy="1841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951865" algn="l" rtl="0" eaLnBrk="0">
              <a:lnSpc>
                <a:spcPts val="1695"/>
              </a:lnSpc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5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在港出生小孩落地即为永久居民</a:t>
            </a:r>
            <a:endParaRPr sz="1400" dirty="0">
              <a:latin typeface="HYJunHei-45J"/>
              <a:ea typeface="HYJunHei-45J"/>
              <a:cs typeface="HYJunHei-45J"/>
            </a:endParaRPr>
          </a:p>
          <a:p>
            <a:pPr marL="949960" algn="l" rtl="0" eaLnBrk="0">
              <a:lnSpc>
                <a:spcPts val="1695"/>
              </a:lnSpc>
              <a:spcBef>
                <a:spcPts val="825"/>
              </a:spcBef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6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人流、物流</a:t>
            </a:r>
            <a:r>
              <a:rPr sz="1400" kern="0" spc="-1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、资金进出自由</a:t>
            </a:r>
            <a:endParaRPr sz="1400" dirty="0">
              <a:latin typeface="HYJunHei-45J"/>
              <a:ea typeface="HYJunHei-45J"/>
              <a:cs typeface="HYJunHei-45J"/>
            </a:endParaRPr>
          </a:p>
          <a:p>
            <a:pPr marL="695325" indent="254000" algn="l" rtl="0" eaLnBrk="0">
              <a:lnSpc>
                <a:spcPct val="129000"/>
              </a:lnSpc>
              <a:spcBef>
                <a:spcPts val="640"/>
              </a:spcBef>
              <a:tabLst>
                <a:tab pos="943610" algn="l"/>
              </a:tabLst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7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满7年申请永居获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批后可拿香港</a:t>
            </a:r>
            <a:r>
              <a:rPr sz="1400" kern="0" spc="-20" dirty="0">
                <a:solidFill>
                  <a:srgbClr val="262626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护照</a:t>
            </a:r>
            <a:r>
              <a:rPr sz="1400" kern="0" spc="-250" dirty="0">
                <a:solidFill>
                  <a:srgbClr val="262626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20" dirty="0">
                <a:solidFill>
                  <a:srgbClr val="262626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，全</a:t>
            </a:r>
            <a:r>
              <a:rPr sz="1400" kern="0" spc="0" dirty="0">
                <a:solidFill>
                  <a:srgbClr val="262626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	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球多国免签</a:t>
            </a:r>
            <a:r>
              <a:rPr sz="1400" kern="0" spc="-250" dirty="0">
                <a:solidFill>
                  <a:srgbClr val="262626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10" dirty="0">
                <a:solidFill>
                  <a:srgbClr val="262626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，不拿回乡证</a:t>
            </a:r>
            <a:r>
              <a:rPr sz="1400" kern="0" spc="-20" dirty="0">
                <a:solidFill>
                  <a:srgbClr val="262626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的话可同时保留</a:t>
            </a:r>
            <a:endParaRPr sz="1400" dirty="0">
              <a:latin typeface="HYJunHei-45J"/>
              <a:ea typeface="HYJunHei-45J"/>
              <a:cs typeface="HYJunHei-45J"/>
            </a:endParaRPr>
          </a:p>
          <a:p>
            <a:pPr marL="961390" algn="l" rtl="0" eaLnBrk="0">
              <a:lnSpc>
                <a:spcPct val="84000"/>
              </a:lnSpc>
              <a:spcBef>
                <a:spcPts val="1025"/>
              </a:spcBef>
            </a:pPr>
            <a:r>
              <a:rPr sz="1400" kern="0" spc="-50" dirty="0">
                <a:solidFill>
                  <a:srgbClr val="262626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内地户籍</a:t>
            </a:r>
            <a:endParaRPr sz="14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01000"/>
              </a:lnSpc>
            </a:pPr>
            <a:endParaRPr sz="8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949325" algn="l" rtl="0" eaLnBrk="0">
              <a:lnSpc>
                <a:spcPts val="1695"/>
              </a:lnSpc>
              <a:spcBef>
                <a:spcPts val="5"/>
              </a:spcBef>
            </a:pPr>
            <a:r>
              <a:rPr sz="1400" b="1" kern="0" spc="-20" dirty="0">
                <a:solidFill>
                  <a:srgbClr val="262626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8</a:t>
            </a:r>
            <a:r>
              <a:rPr sz="1400" kern="0" spc="250" dirty="0">
                <a:solidFill>
                  <a:srgbClr val="262626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20" dirty="0">
                <a:solidFill>
                  <a:srgbClr val="262626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申请回乡证后可参加港澳台华侨生联考</a:t>
            </a:r>
            <a:endParaRPr sz="14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42" name="group 42"/>
          <p:cNvGrpSpPr/>
          <p:nvPr/>
        </p:nvGrpSpPr>
        <p:grpSpPr>
          <a:xfrm rot="21600000">
            <a:off x="5761951" y="5462676"/>
            <a:ext cx="682713" cy="144157"/>
            <a:chOff x="0" y="0"/>
            <a:chExt cx="682713" cy="144157"/>
          </a:xfrm>
        </p:grpSpPr>
        <p:sp>
          <p:nvSpPr>
            <p:cNvPr id="252" name="path 252"/>
            <p:cNvSpPr/>
            <p:nvPr/>
          </p:nvSpPr>
          <p:spPr>
            <a:xfrm>
              <a:off x="538264" y="0"/>
              <a:ext cx="144449" cy="144157"/>
            </a:xfrm>
            <a:custGeom>
              <a:avLst/>
              <a:gdLst/>
              <a:ahLst/>
              <a:cxnLst/>
              <a:rect l="0" t="0" r="0" b="0"/>
              <a:pathLst>
                <a:path w="227" h="227">
                  <a:moveTo>
                    <a:pt x="0" y="114"/>
                  </a:moveTo>
                  <a:cubicBezTo>
                    <a:pt x="0" y="50"/>
                    <a:pt x="51" y="0"/>
                    <a:pt x="113" y="0"/>
                  </a:cubicBezTo>
                  <a:cubicBezTo>
                    <a:pt x="176" y="0"/>
                    <a:pt x="227" y="50"/>
                    <a:pt x="227" y="113"/>
                  </a:cubicBezTo>
                  <a:cubicBezTo>
                    <a:pt x="227" y="176"/>
                    <a:pt x="176" y="227"/>
                    <a:pt x="113" y="227"/>
                  </a:cubicBezTo>
                  <a:cubicBezTo>
                    <a:pt x="51" y="227"/>
                    <a:pt x="0" y="176"/>
                    <a:pt x="0" y="114"/>
                  </a:cubicBezTo>
                </a:path>
              </a:pathLst>
            </a:custGeom>
            <a:solidFill>
              <a:srgbClr val="9DC3E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4" name="path 254"/>
            <p:cNvSpPr/>
            <p:nvPr/>
          </p:nvSpPr>
          <p:spPr>
            <a:xfrm>
              <a:off x="0" y="26771"/>
              <a:ext cx="647776" cy="91439"/>
            </a:xfrm>
            <a:custGeom>
              <a:avLst/>
              <a:gdLst/>
              <a:ahLst/>
              <a:cxnLst/>
              <a:rect l="0" t="0" r="0" b="0"/>
              <a:pathLst>
                <a:path w="1020" h="143">
                  <a:moveTo>
                    <a:pt x="0" y="71"/>
                  </a:moveTo>
                  <a:moveTo>
                    <a:pt x="0" y="71"/>
                  </a:moveTo>
                  <a:cubicBezTo>
                    <a:pt x="0" y="32"/>
                    <a:pt x="31" y="0"/>
                    <a:pt x="70" y="0"/>
                  </a:cubicBezTo>
                  <a:lnTo>
                    <a:pt x="948" y="0"/>
                  </a:lnTo>
                  <a:cubicBezTo>
                    <a:pt x="988" y="0"/>
                    <a:pt x="1020" y="32"/>
                    <a:pt x="1020" y="71"/>
                  </a:cubicBezTo>
                  <a:cubicBezTo>
                    <a:pt x="1020" y="111"/>
                    <a:pt x="988" y="142"/>
                    <a:pt x="948" y="143"/>
                  </a:cubicBezTo>
                  <a:lnTo>
                    <a:pt x="70" y="143"/>
                  </a:lnTo>
                  <a:cubicBezTo>
                    <a:pt x="31" y="142"/>
                    <a:pt x="0" y="111"/>
                    <a:pt x="0" y="71"/>
                  </a:cubicBezTo>
                </a:path>
              </a:pathLst>
            </a:custGeom>
            <a:solidFill>
              <a:srgbClr val="BDD7E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56" name="textbox 256"/>
          <p:cNvSpPr/>
          <p:nvPr/>
        </p:nvSpPr>
        <p:spPr>
          <a:xfrm>
            <a:off x="1235008" y="1502776"/>
            <a:ext cx="4740275" cy="942975"/>
          </a:xfrm>
          <a:prstGeom prst="rect">
            <a:avLst/>
          </a:prstGeom>
          <a:solidFill>
            <a:srgbClr val="66A1D7">
              <a:alpha val="99607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360805" algn="l" rtl="0" eaLnBrk="0">
              <a:lnSpc>
                <a:spcPct val="83000"/>
              </a:lnSpc>
              <a:spcBef>
                <a:spcPts val="5"/>
              </a:spcBef>
            </a:pPr>
            <a:r>
              <a:rPr sz="3900" b="1" kern="0" spc="5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香港公司</a:t>
            </a:r>
            <a:endParaRPr sz="39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44" name="group 44"/>
          <p:cNvGrpSpPr/>
          <p:nvPr/>
        </p:nvGrpSpPr>
        <p:grpSpPr>
          <a:xfrm rot="21600000">
            <a:off x="6225473" y="1507856"/>
            <a:ext cx="4739699" cy="942903"/>
            <a:chOff x="0" y="0"/>
            <a:chExt cx="4739699" cy="942903"/>
          </a:xfrm>
        </p:grpSpPr>
        <p:pic>
          <p:nvPicPr>
            <p:cNvPr id="258" name="picture 25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4739699" cy="942903"/>
            </a:xfrm>
            <a:prstGeom prst="rect">
              <a:avLst/>
            </a:prstGeom>
          </p:spPr>
        </p:pic>
        <p:sp>
          <p:nvSpPr>
            <p:cNvPr id="260" name="textbox 260"/>
            <p:cNvSpPr/>
            <p:nvPr/>
          </p:nvSpPr>
          <p:spPr>
            <a:xfrm>
              <a:off x="-12700" y="-12700"/>
              <a:ext cx="4765675" cy="10007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365250" algn="l" rtl="0" eaLnBrk="0">
                <a:lnSpc>
                  <a:spcPct val="83000"/>
                </a:lnSpc>
              </a:pPr>
              <a:r>
                <a:rPr sz="3900" b="1" kern="0" spc="5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香港身份</a:t>
              </a:r>
              <a:endParaRPr sz="39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262" name="textbox 262"/>
          <p:cNvSpPr/>
          <p:nvPr/>
        </p:nvSpPr>
        <p:spPr>
          <a:xfrm>
            <a:off x="6689725" y="311048"/>
            <a:ext cx="5803900" cy="6267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香港到底有多</a:t>
            </a:r>
            <a:r>
              <a:rPr sz="4700" kern="0" spc="-129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4700" b="1" kern="0" spc="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“香</a:t>
            </a:r>
            <a:r>
              <a:rPr sz="4700" kern="0" spc="-8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4700" b="1" kern="0" spc="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”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46" name="group 46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264" name="picture 26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266" name="textbox 266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pic>
        <p:nvPicPr>
          <p:cNvPr id="270" name="picture 27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0002118" y="2981989"/>
            <a:ext cx="676125" cy="663604"/>
          </a:xfrm>
          <a:prstGeom prst="rect">
            <a:avLst/>
          </a:prstGeom>
        </p:spPr>
      </p:pic>
      <p:pic>
        <p:nvPicPr>
          <p:cNvPr id="272" name="picture 27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0002118" y="4166112"/>
            <a:ext cx="676125" cy="663604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0002118" y="5350222"/>
            <a:ext cx="676125" cy="663604"/>
          </a:xfrm>
          <a:prstGeom prst="rect">
            <a:avLst/>
          </a:prstGeom>
        </p:spPr>
      </p:pic>
      <p:sp>
        <p:nvSpPr>
          <p:cNvPr id="276" name="path 276"/>
          <p:cNvSpPr/>
          <p:nvPr/>
        </p:nvSpPr>
        <p:spPr>
          <a:xfrm>
            <a:off x="6300215" y="4403992"/>
            <a:ext cx="144449" cy="144157"/>
          </a:xfrm>
          <a:custGeom>
            <a:avLst/>
            <a:gdLst/>
            <a:ahLst/>
            <a:cxnLst/>
            <a:rect l="0" t="0" r="0" b="0"/>
            <a:pathLst>
              <a:path w="227" h="227">
                <a:moveTo>
                  <a:pt x="0" y="113"/>
                </a:moveTo>
                <a:cubicBezTo>
                  <a:pt x="0" y="50"/>
                  <a:pt x="51" y="0"/>
                  <a:pt x="113" y="0"/>
                </a:cubicBezTo>
                <a:cubicBezTo>
                  <a:pt x="176" y="0"/>
                  <a:pt x="227" y="50"/>
                  <a:pt x="227" y="113"/>
                </a:cubicBezTo>
                <a:cubicBezTo>
                  <a:pt x="227" y="176"/>
                  <a:pt x="176" y="227"/>
                  <a:pt x="113" y="227"/>
                </a:cubicBezTo>
                <a:cubicBezTo>
                  <a:pt x="51" y="227"/>
                  <a:pt x="0" y="176"/>
                  <a:pt x="0" y="113"/>
                </a:cubicBezTo>
              </a:path>
            </a:pathLst>
          </a:custGeom>
          <a:solidFill>
            <a:srgbClr val="9DC3E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8" name="rect 278"/>
          <p:cNvSpPr/>
          <p:nvPr/>
        </p:nvSpPr>
        <p:spPr>
          <a:xfrm>
            <a:off x="5761951" y="4431296"/>
            <a:ext cx="647776" cy="90411"/>
          </a:xfrm>
          <a:prstGeom prst="rect">
            <a:avLst/>
          </a:prstGeom>
          <a:solidFill>
            <a:srgbClr val="BDD7EE">
              <a:alpha val="9568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2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82" name="picture 2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368634" y="3410272"/>
            <a:ext cx="4823365" cy="3447727"/>
          </a:xfrm>
          <a:prstGeom prst="rect">
            <a:avLst/>
          </a:prstGeom>
        </p:spPr>
      </p:pic>
      <p:graphicFrame>
        <p:nvGraphicFramePr>
          <p:cNvPr id="284" name="table 284"/>
          <p:cNvGraphicFramePr>
            <a:graphicFrameLocks noGrp="1"/>
          </p:cNvGraphicFramePr>
          <p:nvPr/>
        </p:nvGraphicFramePr>
        <p:xfrm>
          <a:off x="1269365" y="1577975"/>
          <a:ext cx="8551544" cy="2305050"/>
        </p:xfrm>
        <a:graphic>
          <a:graphicData uri="http://schemas.openxmlformats.org/drawingml/2006/table">
            <a:tbl>
              <a:tblPr/>
              <a:tblGrid>
                <a:gridCol w="2137410"/>
                <a:gridCol w="6414134"/>
              </a:tblGrid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62039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香港业务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275336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简要说明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604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700" kern="0" spc="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香港公司注册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1600" algn="l" rtl="0" eaLnBrk="0">
                        <a:lnSpc>
                          <a:spcPts val="2175"/>
                        </a:lnSpc>
                        <a:spcBef>
                          <a:spcPts val="0"/>
                        </a:spcBef>
                      </a:pPr>
                      <a:r>
                        <a:rPr sz="17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正常7-10个工作日</a:t>
                      </a:r>
                      <a:r>
                        <a:rPr sz="1700" kern="0" spc="-2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加急1-3个工作日</a:t>
                      </a:r>
                      <a:r>
                        <a:rPr sz="1700" kern="0" spc="-2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</a:t>
                      </a:r>
                      <a:r>
                        <a:rPr sz="1700" kern="0" spc="-40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走向国际品牌第一步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604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700" kern="0" spc="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香港公司银行开户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2870" algn="l" rtl="0" eaLnBrk="0">
                        <a:lnSpc>
                          <a:spcPts val="2175"/>
                        </a:lnSpc>
                        <a:spcBef>
                          <a:spcPts val="0"/>
                        </a:spcBef>
                      </a:pP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汇丰、</a:t>
                      </a:r>
                      <a:r>
                        <a:rPr sz="1700" kern="0" spc="-3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恒生、</a:t>
                      </a:r>
                      <a:r>
                        <a:rPr sz="1700" kern="0" spc="-40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花旗、</a:t>
                      </a:r>
                      <a:r>
                        <a:rPr sz="1700" kern="0" spc="-40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大新、</a:t>
                      </a:r>
                      <a:r>
                        <a:rPr sz="1700" kern="0" spc="-4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渣打、</a:t>
                      </a:r>
                      <a:r>
                        <a:rPr sz="1700" kern="0" spc="-40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华美、</a:t>
                      </a:r>
                      <a:r>
                        <a:rPr sz="1700" kern="0" spc="-3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星展、</a:t>
                      </a:r>
                      <a:r>
                        <a:rPr sz="1700" kern="0" spc="-3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CBI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</a:t>
                      </a:r>
                      <a:r>
                        <a:rPr sz="1700" kern="0" spc="-40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华侨等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477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700" kern="0" spc="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个人银行开户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588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根据个人需求</a:t>
                      </a:r>
                      <a:r>
                        <a:rPr sz="1700" kern="0" spc="-2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</a:t>
                      </a:r>
                      <a:r>
                        <a:rPr sz="1700" kern="0" spc="-3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理财、</a:t>
                      </a:r>
                      <a:r>
                        <a:rPr sz="1700" kern="0" spc="-4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投资、</a:t>
                      </a:r>
                      <a:r>
                        <a:rPr sz="1700" kern="0" spc="-4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港股必备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604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700" kern="0" spc="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香港公司综合业务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096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报税审计、</a:t>
                      </a:r>
                      <a:r>
                        <a:rPr sz="1700" kern="0" spc="-3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年审、</a:t>
                      </a:r>
                      <a:r>
                        <a:rPr sz="1700" kern="0" spc="-4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变更、</a:t>
                      </a:r>
                      <a:r>
                        <a:rPr sz="1700" kern="0" spc="-3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注销、</a:t>
                      </a:r>
                      <a:r>
                        <a:rPr sz="1700" kern="0" spc="-3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商标、</a:t>
                      </a:r>
                      <a:r>
                        <a:rPr sz="1700" kern="0" spc="-4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条形码、</a:t>
                      </a:r>
                      <a:r>
                        <a:rPr sz="1700" kern="0" spc="-2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电讯牌照等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0525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86" name="picture 2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78636" y="3493008"/>
            <a:ext cx="8532876" cy="381000"/>
          </a:xfrm>
          <a:prstGeom prst="rect">
            <a:avLst/>
          </a:prstGeom>
        </p:spPr>
      </p:pic>
      <p:grpSp>
        <p:nvGrpSpPr>
          <p:cNvPr id="48" name="group 48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288" name="picture 28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290" name="textbox 290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pic>
        <p:nvPicPr>
          <p:cNvPr id="292" name="picture 2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945379" y="4972811"/>
            <a:ext cx="1612391" cy="906779"/>
          </a:xfrm>
          <a:prstGeom prst="rect">
            <a:avLst/>
          </a:prstGeom>
        </p:spPr>
      </p:pic>
      <p:pic>
        <p:nvPicPr>
          <p:cNvPr id="294" name="picture 2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978151" y="4879847"/>
            <a:ext cx="1310639" cy="922020"/>
          </a:xfrm>
          <a:prstGeom prst="rect">
            <a:avLst/>
          </a:prstGeom>
        </p:spPr>
      </p:pic>
      <p:pic>
        <p:nvPicPr>
          <p:cNvPr id="296" name="picture 29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927860" y="4191000"/>
            <a:ext cx="2017775" cy="720852"/>
          </a:xfrm>
          <a:prstGeom prst="rect">
            <a:avLst/>
          </a:prstGeom>
        </p:spPr>
      </p:pic>
      <p:sp>
        <p:nvSpPr>
          <p:cNvPr id="298" name="textbox 298"/>
          <p:cNvSpPr/>
          <p:nvPr/>
        </p:nvSpPr>
        <p:spPr>
          <a:xfrm>
            <a:off x="9301480" y="329158"/>
            <a:ext cx="2450464" cy="617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香港公司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pic>
        <p:nvPicPr>
          <p:cNvPr id="300" name="picture 30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621780" y="5068823"/>
            <a:ext cx="1434083" cy="798576"/>
          </a:xfrm>
          <a:prstGeom prst="rect">
            <a:avLst/>
          </a:prstGeom>
        </p:spPr>
      </p:pic>
      <p:pic>
        <p:nvPicPr>
          <p:cNvPr id="302" name="picture 30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293316" y="4379903"/>
            <a:ext cx="1849597" cy="436476"/>
          </a:xfrm>
          <a:prstGeom prst="rect">
            <a:avLst/>
          </a:prstGeom>
        </p:spPr>
      </p:pic>
      <p:pic>
        <p:nvPicPr>
          <p:cNvPr id="304" name="picture 30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631769" y="5081195"/>
            <a:ext cx="999590" cy="720493"/>
          </a:xfrm>
          <a:prstGeom prst="rect">
            <a:avLst/>
          </a:prstGeom>
        </p:spPr>
      </p:pic>
      <p:pic>
        <p:nvPicPr>
          <p:cNvPr id="308" name="picture 30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53175" y="5366449"/>
            <a:ext cx="1508308" cy="369105"/>
          </a:xfrm>
          <a:prstGeom prst="rect">
            <a:avLst/>
          </a:prstGeom>
        </p:spPr>
      </p:pic>
      <p:pic>
        <p:nvPicPr>
          <p:cNvPr id="310" name="picture 3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491019" y="4405121"/>
            <a:ext cx="1329174" cy="276605"/>
          </a:xfrm>
          <a:prstGeom prst="rect">
            <a:avLst/>
          </a:prstGeom>
        </p:spPr>
      </p:pic>
      <p:pic>
        <p:nvPicPr>
          <p:cNvPr id="312" name="picture 3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4104926" y="4434725"/>
            <a:ext cx="939247" cy="3278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picture 3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16" name="textbox 316"/>
          <p:cNvSpPr/>
          <p:nvPr/>
        </p:nvSpPr>
        <p:spPr>
          <a:xfrm>
            <a:off x="590346" y="1942515"/>
            <a:ext cx="7477759" cy="39700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7305" algn="l" rtl="0" eaLnBrk="0">
              <a:lnSpc>
                <a:spcPts val="2175"/>
              </a:lnSpc>
            </a:pPr>
            <a:r>
              <a:rPr sz="1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1.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</a:t>
            </a:r>
            <a:r>
              <a:rPr sz="1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成立新公司名称：</a:t>
            </a:r>
            <a:r>
              <a:rPr sz="1700" kern="0" spc="-1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中英文名</a:t>
            </a:r>
            <a:r>
              <a:rPr sz="1700" kern="0" spc="-2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1700" kern="0" spc="-39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英文名是必要的</a:t>
            </a:r>
            <a:endParaRPr sz="1700" dirty="0">
              <a:latin typeface="HYJunHei-45J"/>
              <a:ea typeface="HYJunHei-45J"/>
              <a:cs typeface="HYJunHei-45J"/>
            </a:endParaRPr>
          </a:p>
          <a:p>
            <a:pPr marL="18415" algn="l" rtl="0" eaLnBrk="0">
              <a:lnSpc>
                <a:spcPts val="2175"/>
              </a:lnSpc>
              <a:spcBef>
                <a:spcPts val="1065"/>
              </a:spcBef>
            </a:pPr>
            <a:r>
              <a:rPr sz="17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2.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</a:t>
            </a:r>
            <a:r>
              <a:rPr sz="17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新公司注册资本：</a:t>
            </a:r>
            <a:r>
              <a:rPr sz="1700" kern="0" spc="-3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建议1万港币</a:t>
            </a:r>
            <a:r>
              <a:rPr sz="1700" kern="0" spc="-2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1700" kern="0" spc="-3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涉及后期纳税</a:t>
            </a:r>
            <a:endParaRPr sz="1700" dirty="0">
              <a:latin typeface="HYJunHei-45J"/>
              <a:ea typeface="HYJunHei-45J"/>
              <a:cs typeface="HYJunHei-45J"/>
            </a:endParaRPr>
          </a:p>
          <a:p>
            <a:pPr marL="18415" algn="l" rtl="0" eaLnBrk="0">
              <a:lnSpc>
                <a:spcPts val="2175"/>
              </a:lnSpc>
              <a:spcBef>
                <a:spcPts val="1065"/>
              </a:spcBef>
            </a:pP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3.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</a:t>
            </a: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新公司注册地址：</a:t>
            </a:r>
            <a:r>
              <a:rPr sz="1700" kern="0" spc="-3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一般是挂靠我司（或自行提供可用于收件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）</a:t>
            </a:r>
            <a:endParaRPr sz="17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ts val="2175"/>
              </a:lnSpc>
              <a:spcBef>
                <a:spcPts val="1065"/>
              </a:spcBef>
            </a:pP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4.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</a:t>
            </a: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新公司经营范围：</a:t>
            </a:r>
            <a:r>
              <a:rPr sz="1700" kern="0" spc="-40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包含标点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符号30个字以内</a:t>
            </a:r>
            <a:endParaRPr sz="1700" dirty="0">
              <a:latin typeface="HYJunHei-45J"/>
              <a:ea typeface="HYJunHei-45J"/>
              <a:cs typeface="HYJunHei-45J"/>
            </a:endParaRPr>
          </a:p>
          <a:p>
            <a:pPr marL="21590" algn="l" rtl="0" eaLnBrk="0">
              <a:lnSpc>
                <a:spcPts val="2175"/>
              </a:lnSpc>
              <a:spcBef>
                <a:spcPts val="1065"/>
              </a:spcBef>
            </a:pP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5.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</a:t>
            </a: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详细的股份比例分</a:t>
            </a:r>
            <a:r>
              <a:rPr sz="17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配：</a:t>
            </a:r>
            <a:r>
              <a:rPr sz="1700" kern="0" spc="-4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各占百分之几股份</a:t>
            </a:r>
            <a:endParaRPr sz="1700" dirty="0">
              <a:latin typeface="HYJunHei-45J"/>
              <a:ea typeface="HYJunHei-45J"/>
              <a:cs typeface="HYJunHei-45J"/>
            </a:endParaRPr>
          </a:p>
          <a:p>
            <a:pPr marL="18415" algn="l" rtl="0" eaLnBrk="0">
              <a:lnSpc>
                <a:spcPts val="2175"/>
              </a:lnSpc>
              <a:spcBef>
                <a:spcPts val="1065"/>
              </a:spcBef>
            </a:pPr>
            <a:r>
              <a:rPr sz="17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6.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</a:t>
            </a:r>
            <a:r>
              <a:rPr sz="17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股东董事身份证明：</a:t>
            </a:r>
            <a:r>
              <a:rPr sz="1700" kern="0" spc="-3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正反面拍照/扫描件</a:t>
            </a:r>
            <a:endParaRPr sz="1700" dirty="0">
              <a:latin typeface="HYJunHei-45J"/>
              <a:ea typeface="HYJunHei-45J"/>
              <a:cs typeface="HYJunHei-45J"/>
            </a:endParaRPr>
          </a:p>
          <a:p>
            <a:pPr marL="18415" algn="l" rtl="0" eaLnBrk="0">
              <a:lnSpc>
                <a:spcPts val="2175"/>
              </a:lnSpc>
              <a:spcBef>
                <a:spcPts val="1065"/>
              </a:spcBef>
            </a:pPr>
            <a:r>
              <a:rPr sz="17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7.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</a:t>
            </a:r>
            <a:r>
              <a:rPr sz="17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董事签字样版拍照：</a:t>
            </a:r>
            <a:r>
              <a:rPr sz="1700" kern="0" spc="-29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正楷签名</a:t>
            </a:r>
            <a:r>
              <a:rPr sz="1700" kern="0" spc="-2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1700" kern="0" spc="-3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不要提供艺术签名</a:t>
            </a:r>
            <a:endParaRPr sz="1700" dirty="0">
              <a:latin typeface="HYJunHei-45J"/>
              <a:ea typeface="HYJunHei-45J"/>
              <a:cs typeface="HYJunHei-45J"/>
            </a:endParaRPr>
          </a:p>
          <a:p>
            <a:pPr marL="18415" algn="l" rtl="0" eaLnBrk="0">
              <a:lnSpc>
                <a:spcPts val="2175"/>
              </a:lnSpc>
              <a:spcBef>
                <a:spcPts val="1065"/>
              </a:spcBef>
            </a:pP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8.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</a:t>
            </a: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尽职调查表</a:t>
            </a:r>
            <a:r>
              <a:rPr sz="17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(简称</a:t>
            </a:r>
            <a:r>
              <a:rPr sz="1700" b="1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KYC</a:t>
            </a:r>
            <a:r>
              <a:rPr sz="17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)</a:t>
            </a:r>
            <a:r>
              <a:rPr sz="1700" b="1" kern="0" spc="-1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：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            </a:t>
            </a:r>
            <a:r>
              <a:rPr sz="1700" kern="0" spc="-1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1700" kern="0" spc="-3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按模板填写</a:t>
            </a:r>
            <a:endParaRPr sz="17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85000"/>
              </a:lnSpc>
              <a:spcBef>
                <a:spcPts val="0"/>
              </a:spcBef>
            </a:pP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香港银行开户资料由于各行要求有所不同</a:t>
            </a:r>
            <a:r>
              <a:rPr sz="2000" kern="0" spc="-3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，资质要求</a:t>
            </a: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也有差异，</a:t>
            </a:r>
            <a:endParaRPr sz="2000" dirty="0">
              <a:latin typeface="HYJunHei-45J"/>
              <a:ea typeface="HYJunHei-45J"/>
              <a:cs typeface="HYJunHei-45J"/>
            </a:endParaRPr>
          </a:p>
        </p:txBody>
      </p:sp>
      <p:pic>
        <p:nvPicPr>
          <p:cNvPr id="318" name="picture 3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57128" y="5572627"/>
            <a:ext cx="312596" cy="324133"/>
          </a:xfrm>
          <a:prstGeom prst="rect">
            <a:avLst/>
          </a:prstGeom>
        </p:spPr>
      </p:pic>
      <p:pic>
        <p:nvPicPr>
          <p:cNvPr id="320" name="picture 3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30828" y="4862372"/>
            <a:ext cx="901598" cy="208483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125771" y="3410272"/>
            <a:ext cx="4066228" cy="3447727"/>
          </a:xfrm>
          <a:prstGeom prst="rect">
            <a:avLst/>
          </a:prstGeom>
        </p:spPr>
      </p:pic>
      <p:sp>
        <p:nvSpPr>
          <p:cNvPr id="328" name="textbox 328"/>
          <p:cNvSpPr/>
          <p:nvPr/>
        </p:nvSpPr>
        <p:spPr>
          <a:xfrm>
            <a:off x="9301480" y="329158"/>
            <a:ext cx="2450464" cy="617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香港公司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330" name="textbox 330"/>
          <p:cNvSpPr/>
          <p:nvPr/>
        </p:nvSpPr>
        <p:spPr>
          <a:xfrm>
            <a:off x="646333" y="1513822"/>
            <a:ext cx="3103245" cy="379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83000"/>
              </a:lnSpc>
              <a:spcBef>
                <a:spcPts val="0"/>
              </a:spcBef>
            </a:pPr>
            <a:r>
              <a:rPr sz="2000" b="1" kern="0" spc="-1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注册香港公司所需资料：</a:t>
            </a:r>
            <a:endParaRPr sz="2000" dirty="0">
              <a:latin typeface="HYJunHei-45J"/>
              <a:ea typeface="HYJunHei-45J"/>
              <a:cs typeface="HYJunHei-45J"/>
            </a:endParaRPr>
          </a:p>
        </p:txBody>
      </p:sp>
      <p:pic>
        <p:nvPicPr>
          <p:cNvPr id="332" name="picture 3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59033" y="1526522"/>
            <a:ext cx="312596" cy="334263"/>
          </a:xfrm>
          <a:prstGeom prst="rect">
            <a:avLst/>
          </a:prstGeom>
        </p:spPr>
      </p:pic>
      <p:pic>
        <p:nvPicPr>
          <p:cNvPr id="334" name="picture 3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76465" y="6055017"/>
            <a:ext cx="3292538" cy="234175"/>
          </a:xfrm>
          <a:prstGeom prst="rect">
            <a:avLst/>
          </a:prstGeom>
        </p:spPr>
      </p:pic>
      <p:grpSp>
        <p:nvGrpSpPr>
          <p:cNvPr id="28" name="group 28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158" name="textbox 15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rect 3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40" name="picture 3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42" name="picture 3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205291" y="1669858"/>
            <a:ext cx="4943595" cy="5150134"/>
          </a:xfrm>
          <a:prstGeom prst="rect">
            <a:avLst/>
          </a:prstGeom>
        </p:spPr>
      </p:pic>
      <p:grpSp>
        <p:nvGrpSpPr>
          <p:cNvPr id="52" name="group 52"/>
          <p:cNvGrpSpPr/>
          <p:nvPr/>
        </p:nvGrpSpPr>
        <p:grpSpPr>
          <a:xfrm rot="21600000">
            <a:off x="0" y="2811081"/>
            <a:ext cx="8392797" cy="2360620"/>
            <a:chOff x="0" y="0"/>
            <a:chExt cx="8392797" cy="2360620"/>
          </a:xfrm>
        </p:grpSpPr>
        <p:pic>
          <p:nvPicPr>
            <p:cNvPr id="344" name="picture 3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8392797" cy="2360620"/>
            </a:xfrm>
            <a:prstGeom prst="rect">
              <a:avLst/>
            </a:prstGeom>
          </p:spPr>
        </p:pic>
        <p:sp>
          <p:nvSpPr>
            <p:cNvPr id="346" name="textbox 346"/>
            <p:cNvSpPr/>
            <p:nvPr/>
          </p:nvSpPr>
          <p:spPr>
            <a:xfrm>
              <a:off x="-12700" y="-12700"/>
              <a:ext cx="8418830" cy="23958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98145" algn="l" rtl="0" eaLnBrk="0">
                <a:lnSpc>
                  <a:spcPct val="84000"/>
                </a:lnSpc>
              </a:pPr>
              <a:r>
                <a:rPr sz="5900" b="1" kern="0" spc="6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香港优秀人才入境计划</a:t>
              </a:r>
              <a:endParaRPr sz="5900" dirty="0">
                <a:latin typeface="HYJunHei-45J"/>
                <a:ea typeface="HYJunHei-45J"/>
                <a:cs typeface="HYJunHei-45J"/>
              </a:endParaRPr>
            </a:p>
            <a:p>
              <a:pPr algn="l" rtl="0" eaLnBrk="0">
                <a:lnSpc>
                  <a:spcPct val="127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27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90830" algn="l" rtl="0" eaLnBrk="0">
                <a:lnSpc>
                  <a:spcPct val="83000"/>
                </a:lnSpc>
                <a:spcBef>
                  <a:spcPts val="610"/>
                </a:spcBef>
              </a:pPr>
              <a:r>
                <a:rPr sz="2000" b="1" kern="0" spc="-4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专才计划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  <a:p>
              <a:pPr marL="283845" indent="-635" algn="l" rtl="0" eaLnBrk="0">
                <a:lnSpc>
                  <a:spcPct val="103000"/>
                </a:lnSpc>
                <a:spcBef>
                  <a:spcPts val="195"/>
                </a:spcBef>
              </a:pP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输入内地人才计划</a:t>
              </a:r>
              <a:r>
                <a:rPr sz="1400" kern="0" spc="-25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</a:t>
              </a:r>
              <a:r>
                <a:rPr sz="1400" kern="0" spc="-26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申请人具备香港特区所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需而又缺乏的特别技能、知识或经验</a:t>
              </a:r>
              <a:r>
                <a:rPr sz="1400" kern="0" spc="-2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，在7年内受</a:t>
              </a:r>
              <a:r>
                <a:rPr sz="1400" kern="0" spc="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            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聘于香港某一家企业</a:t>
              </a:r>
              <a:r>
                <a:rPr sz="1400" kern="0" spc="-25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，领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工作签证。签证期为</a:t>
              </a:r>
              <a:r>
                <a:rPr sz="1400" kern="0" spc="-19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：3+3+2或3+5。</a:t>
              </a:r>
              <a:endParaRPr sz="14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348" name="textbox 348"/>
          <p:cNvSpPr/>
          <p:nvPr/>
        </p:nvSpPr>
        <p:spPr>
          <a:xfrm>
            <a:off x="8602895" y="1735188"/>
            <a:ext cx="3399790" cy="32200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41910" algn="l" rtl="0" eaLnBrk="0">
              <a:lnSpc>
                <a:spcPct val="77000"/>
              </a:lnSpc>
            </a:pPr>
            <a:r>
              <a:rPr sz="2000" b="1" kern="0" spc="-3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高端人才通行证计划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207645" algn="l" rtl="0" eaLnBrk="0">
              <a:lnSpc>
                <a:spcPts val="2775"/>
              </a:lnSpc>
            </a:pPr>
            <a:r>
              <a:rPr sz="1900" b="1" kern="0" spc="-1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（简称高才通）</a:t>
            </a:r>
            <a:endParaRPr sz="1900" dirty="0">
              <a:latin typeface="HYJunHei-45J"/>
              <a:ea typeface="HYJunHei-45J"/>
              <a:cs typeface="HYJunHei-45J"/>
            </a:endParaRPr>
          </a:p>
          <a:p>
            <a:pPr marL="32385" indent="19050" algn="l" rtl="0" eaLnBrk="0">
              <a:lnSpc>
                <a:spcPct val="96000"/>
              </a:lnSpc>
              <a:spcBef>
                <a:spcPts val="2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旨在吸引世界各地具备丰富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工作经验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 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及高学历的高端人才到香港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探索机遇。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这些高端人才包括高收入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人士和世界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  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顶尖大学的毕业生。</a:t>
            </a:r>
            <a:endParaRPr sz="14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3970" algn="l" rtl="0" eaLnBrk="0">
              <a:lnSpc>
                <a:spcPct val="83000"/>
              </a:lnSpc>
              <a:spcBef>
                <a:spcPts val="600"/>
              </a:spcBef>
            </a:pP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香港高等院校进修计划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12700" indent="17780" algn="l" rtl="0" eaLnBrk="0">
              <a:lnSpc>
                <a:spcPct val="95000"/>
              </a:lnSpc>
              <a:spcBef>
                <a:spcPts val="39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申请人通过入读香港全日制大学硕士</a:t>
            </a:r>
            <a:r>
              <a:rPr sz="1400" kern="0" spc="-2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，从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而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获得读书签证（通常为一年期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）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毕业后可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再申请2年期IANG签证留港找工作</a:t>
            </a:r>
            <a:r>
              <a:rPr sz="1400" kern="0" spc="-2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，得到聘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用后申请IANG续签</a:t>
            </a:r>
            <a:r>
              <a:rPr sz="1400" kern="0" spc="-2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，累积七年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后同样可以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申请香港永居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。</a:t>
            </a:r>
            <a:endParaRPr sz="14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54" name="group 54"/>
          <p:cNvGrpSpPr/>
          <p:nvPr/>
        </p:nvGrpSpPr>
        <p:grpSpPr>
          <a:xfrm rot="21600000">
            <a:off x="163765" y="5187084"/>
            <a:ext cx="6539917" cy="1485728"/>
            <a:chOff x="0" y="0"/>
            <a:chExt cx="6539917" cy="1485728"/>
          </a:xfrm>
        </p:grpSpPr>
        <p:pic>
          <p:nvPicPr>
            <p:cNvPr id="350" name="picture 35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6539917" cy="1485728"/>
            </a:xfrm>
            <a:prstGeom prst="rect">
              <a:avLst/>
            </a:prstGeom>
          </p:spPr>
        </p:pic>
        <p:sp>
          <p:nvSpPr>
            <p:cNvPr id="352" name="textbox 352"/>
            <p:cNvSpPr/>
            <p:nvPr/>
          </p:nvSpPr>
          <p:spPr>
            <a:xfrm>
              <a:off x="-12700" y="-12700"/>
              <a:ext cx="6565900" cy="15113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4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2555" algn="l" rtl="0" eaLnBrk="0">
                <a:lnSpc>
                  <a:spcPts val="2415"/>
                </a:lnSpc>
              </a:pPr>
              <a:r>
                <a:rPr sz="2000" b="1" kern="0" spc="-1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香港资本投资者入境计划（俗称香港投资移</a:t>
              </a:r>
              <a:r>
                <a:rPr sz="2000" b="1" kern="0" spc="-2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民）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  <a:p>
              <a:pPr marL="137795" algn="l" rtl="0" eaLnBrk="0">
                <a:lnSpc>
                  <a:spcPct val="100000"/>
                </a:lnSpc>
                <a:spcBef>
                  <a:spcPts val="0"/>
                </a:spcBef>
              </a:pP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旧政于2003年开放</a:t>
              </a:r>
              <a:r>
                <a:rPr sz="1400" kern="0" spc="-25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，2015年1月关停。新政于2024年3月1</a:t>
              </a:r>
              <a:r>
                <a:rPr sz="1400" kern="0" spc="-18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日重</a:t>
              </a:r>
              <a:r>
                <a:rPr sz="1400" kern="0" spc="-3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启</a:t>
              </a:r>
              <a:r>
                <a:rPr sz="1400" kern="0" spc="-2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3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，投资额</a:t>
              </a:r>
              <a:endParaRPr sz="1400" dirty="0">
                <a:latin typeface="HYJunHei-45J"/>
                <a:ea typeface="HYJunHei-45J"/>
                <a:cs typeface="HYJunHei-45J"/>
              </a:endParaRPr>
            </a:p>
            <a:p>
              <a:pPr marL="120015" indent="6985" algn="l" rtl="0" eaLnBrk="0">
                <a:lnSpc>
                  <a:spcPct val="97000"/>
                </a:lnSpc>
                <a:spcBef>
                  <a:spcPts val="20"/>
                </a:spcBef>
              </a:pP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3000万港币。本计划的目的</a:t>
              </a:r>
              <a:r>
                <a:rPr sz="1400" kern="0" spc="-25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，是让那些把资金带来香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港</a:t>
              </a:r>
              <a:r>
                <a:rPr sz="1400" kern="0" spc="-2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，但不会在港参与经营任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何业务的人士（即资本投资者（投资者</a:t>
              </a:r>
              <a:r>
                <a:rPr sz="1400" kern="0" spc="-6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）</a:t>
              </a:r>
              <a:r>
                <a:rPr sz="1400" kern="0" spc="-28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6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）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来港居留</a:t>
              </a:r>
              <a:r>
                <a:rPr sz="1400" kern="0" spc="-19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。投资者可从不同的获许投</a:t>
              </a:r>
              <a:r>
                <a:rPr sz="1400" kern="0" spc="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资资产类别中选择自己的投资项目</a:t>
              </a:r>
              <a:r>
                <a:rPr sz="1400" kern="0" spc="-2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，而无须开办或合办业务。</a:t>
              </a:r>
              <a:endParaRPr sz="14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56" name="group 56"/>
          <p:cNvGrpSpPr/>
          <p:nvPr/>
        </p:nvGrpSpPr>
        <p:grpSpPr>
          <a:xfrm rot="21600000">
            <a:off x="234878" y="1511235"/>
            <a:ext cx="6791424" cy="1241421"/>
            <a:chOff x="0" y="0"/>
            <a:chExt cx="6791424" cy="1241421"/>
          </a:xfrm>
        </p:grpSpPr>
        <p:pic>
          <p:nvPicPr>
            <p:cNvPr id="354" name="picture 35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6791424" cy="1241421"/>
            </a:xfrm>
            <a:prstGeom prst="rect">
              <a:avLst/>
            </a:prstGeom>
          </p:spPr>
        </p:pic>
        <p:sp>
          <p:nvSpPr>
            <p:cNvPr id="356" name="textbox 356"/>
            <p:cNvSpPr/>
            <p:nvPr/>
          </p:nvSpPr>
          <p:spPr>
            <a:xfrm>
              <a:off x="-12700" y="-12700"/>
              <a:ext cx="6817359" cy="12668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6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3825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2000" b="1" kern="0" spc="-3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优才计划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  <a:p>
              <a:pPr marL="120650" indent="19050" algn="l" rtl="0" eaLnBrk="0">
                <a:lnSpc>
                  <a:spcPct val="98000"/>
                </a:lnSpc>
                <a:spcBef>
                  <a:spcPts val="330"/>
                </a:spcBef>
              </a:pP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旨在吸引高技术人才或优才来港定居</a:t>
              </a:r>
              <a:r>
                <a:rPr sz="1400" kern="0" spc="-25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，借以提升香港的经济竞争力</a:t>
              </a:r>
              <a:r>
                <a:rPr sz="1400" kern="0" spc="-2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</a:t>
              </a:r>
              <a:r>
                <a:rPr sz="1400" kern="0" spc="-26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申请人无</a:t>
              </a:r>
              <a:r>
                <a:rPr sz="1400" kern="0" spc="-3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需在递</a:t>
              </a:r>
              <a:r>
                <a:rPr sz="1400" kern="0" spc="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交申请前先获得香港雇主的聘用（递交申请前6个月内曾通过其他计划拿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到香港签证</a:t>
              </a:r>
              <a:r>
                <a:rPr sz="1400" kern="0" spc="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的申请人需同时满足优才续签要求）</a:t>
              </a:r>
              <a:r>
                <a:rPr sz="1400" kern="0" spc="-15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。可以携带配偶和18岁以下未婚子女。</a:t>
              </a:r>
              <a:endParaRPr sz="14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358" name="textbox 358"/>
          <p:cNvSpPr/>
          <p:nvPr/>
        </p:nvSpPr>
        <p:spPr>
          <a:xfrm>
            <a:off x="7300610" y="5482194"/>
            <a:ext cx="4248784" cy="9480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2000" b="1" kern="0" spc="-2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企业家来港投资入境计划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12700" indent="18415" algn="l" rtl="0" eaLnBrk="0">
              <a:lnSpc>
                <a:spcPct val="98000"/>
              </a:lnSpc>
              <a:spcBef>
                <a:spcPts val="32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申请人拥有良好教育背景</a:t>
            </a:r>
            <a:r>
              <a:rPr sz="1400" kern="0" spc="-2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，有海外永居身份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，有经商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经验</a:t>
            </a:r>
            <a:r>
              <a:rPr sz="1400" kern="0" spc="-1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，通过投资的方式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，在香港开办或参与企业业务，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签证期为3+3+2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或3+5。</a:t>
            </a:r>
            <a:endParaRPr sz="14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364" name="textbox 364"/>
          <p:cNvSpPr/>
          <p:nvPr/>
        </p:nvSpPr>
        <p:spPr>
          <a:xfrm>
            <a:off x="9301480" y="324891"/>
            <a:ext cx="2450464" cy="621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香港身份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158" name="textbox 15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rect 36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70" name="picture 3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72" name="table 372"/>
          <p:cNvGraphicFramePr>
            <a:graphicFrameLocks noGrp="1"/>
          </p:cNvGraphicFramePr>
          <p:nvPr/>
        </p:nvGraphicFramePr>
        <p:xfrm>
          <a:off x="422275" y="1542415"/>
          <a:ext cx="11400790" cy="4984750"/>
        </p:xfrm>
        <a:graphic>
          <a:graphicData uri="http://schemas.openxmlformats.org/drawingml/2006/table">
            <a:tbl>
              <a:tblPr/>
              <a:tblGrid>
                <a:gridCol w="2308225"/>
                <a:gridCol w="9092565"/>
              </a:tblGrid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70993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700" b="1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计划方式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</a:tr>
              <a:tr h="9880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708660" algn="l" rtl="0" eaLnBrk="0">
                        <a:lnSpc>
                          <a:spcPct val="83000"/>
                        </a:lnSpc>
                      </a:pPr>
                      <a:r>
                        <a:rPr sz="17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优才计划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5250" algn="l" rtl="0" eaLnBrk="0">
                        <a:lnSpc>
                          <a:spcPts val="1690"/>
                        </a:lnSpc>
                        <a:spcBef>
                          <a:spcPts val="0"/>
                        </a:spcBef>
                      </a:pPr>
                      <a:r>
                        <a:rPr sz="1400" b="1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基本要求</a:t>
                      </a:r>
                      <a:r>
                        <a:rPr sz="1400" kern="0" spc="-1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b="1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①18岁以上②净资产证明（人均12万）③无犯罪记录④有旅行证件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6520" indent="1905" algn="l" rtl="0" eaLnBrk="0">
                        <a:lnSpc>
                          <a:spcPct val="100000"/>
                        </a:lnSpc>
                      </a:pPr>
                      <a:r>
                        <a:rPr sz="1400" b="1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评选机制</a:t>
                      </a:r>
                      <a:r>
                        <a:rPr sz="1400" kern="0" spc="-1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b="1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①综合计分制（必须有学士以上学位）②成就计分制（奥运冠军</a:t>
                      </a:r>
                      <a:r>
                        <a:rPr sz="1400" kern="0" spc="-1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、诺贝尔奖获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得者、获得过行业内国际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奖项等）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6520" algn="l" rtl="0" eaLnBrk="0">
                        <a:lnSpc>
                          <a:spcPts val="1760"/>
                        </a:lnSpc>
                      </a:pPr>
                      <a:r>
                        <a:rPr sz="1400" b="1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甄选程序</a:t>
                      </a:r>
                      <a:r>
                        <a:rPr sz="1400" kern="0" spc="-1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b="1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定期进行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，择优录取综合计分制：符合12条要求中任意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6条可递交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，符合条件更多的申请人获批率更高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5849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4224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7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高端人才通行证计划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2075" algn="l" rtl="0" eaLnBrk="0">
                        <a:lnSpc>
                          <a:spcPts val="1690"/>
                        </a:lnSpc>
                        <a:spcBef>
                          <a:spcPts val="0"/>
                        </a:spcBef>
                      </a:pPr>
                      <a:r>
                        <a:rPr sz="1400" b="1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A类</a:t>
                      </a:r>
                      <a:r>
                        <a:rPr sz="1400" kern="0" spc="-1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：首签3年</a:t>
                      </a:r>
                      <a:r>
                        <a:rPr sz="14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截止递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交前上一年税前总收入超过250万港币或等值外币；收入可包含工资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7790" indent="6985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B类</a:t>
                      </a:r>
                      <a:r>
                        <a:rPr sz="1400" kern="0" spc="-1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b="1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：首签2年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分红、公司股权等</a:t>
                      </a:r>
                      <a:r>
                        <a:rPr sz="1400" kern="0" spc="-2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，不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包括投资收益</a:t>
                      </a:r>
                      <a:r>
                        <a:rPr sz="1400" kern="0" spc="-1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。获得全球百强名校学士学位且近5年有3年以上工作经验人士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（内地名校</a:t>
                      </a:r>
                      <a:r>
                        <a:rPr sz="1400" kern="0" spc="-1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：清华</a:t>
                      </a:r>
                      <a:r>
                        <a:rPr sz="1400" kern="0" spc="-1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、北大、复旦、浙大</a:t>
                      </a:r>
                      <a:r>
                        <a:rPr sz="1400" kern="0" spc="-1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、上海交大、</a:t>
                      </a:r>
                      <a:r>
                        <a:rPr sz="1400" kern="0" spc="-2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中国科学技术大</a:t>
                      </a: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学、</a:t>
                      </a:r>
                      <a:r>
                        <a:rPr sz="1400" kern="0" spc="-2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中山大学</a:t>
                      </a:r>
                      <a:r>
                        <a:rPr sz="1400" kern="0" spc="-1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、南京大学、华中科技大学</a:t>
                      </a:r>
                      <a:r>
                        <a:rPr sz="1400" kern="0" spc="-1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、武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汉大学</a:t>
                      </a:r>
                      <a:r>
                        <a:rPr sz="1400" kern="0" spc="-1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、西安交通大学、</a:t>
                      </a:r>
                      <a:r>
                        <a:rPr sz="1400" kern="0" spc="-3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哈尔滨工业大学、</a:t>
                      </a:r>
                      <a:r>
                        <a:rPr sz="1400" kern="0" spc="-2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中南大学、</a:t>
                      </a:r>
                      <a:r>
                        <a:rPr sz="1400" kern="0" spc="-2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中国人民大学</a:t>
                      </a:r>
                      <a:r>
                        <a:rPr sz="1400" kern="0" spc="-1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、北京航空航天大学</a:t>
                      </a:r>
                      <a:r>
                        <a:rPr sz="1400" kern="0" spc="-1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、北京理</a:t>
                      </a: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工大学</a:t>
                      </a:r>
                      <a:r>
                        <a:rPr sz="1400" kern="0" spc="-1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、北京师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范大学、东南大学</a:t>
                      </a:r>
                      <a:r>
                        <a:rPr sz="1400" kern="0" spc="-1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、南开大学、天津大学、</a:t>
                      </a:r>
                      <a:r>
                        <a:rPr sz="1400" kern="0" spc="-2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同济大学、</a:t>
                      </a:r>
                      <a:r>
                        <a:rPr sz="1400" kern="0" spc="-2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四川大学）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6520" indent="4445" algn="l" rtl="0" eaLnBrk="0">
                        <a:lnSpc>
                          <a:spcPct val="92000"/>
                        </a:lnSpc>
                        <a:spcBef>
                          <a:spcPts val="30"/>
                        </a:spcBef>
                      </a:pPr>
                      <a:r>
                        <a:rPr sz="1400" b="1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C类</a:t>
                      </a:r>
                      <a:r>
                        <a:rPr sz="1400" kern="0" spc="-1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b="1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：首签2年</a:t>
                      </a:r>
                      <a:r>
                        <a:rPr sz="14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近5年内获得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全球百强名校学士学位且工作经验不足3年人士（每年限额1万名）具体学校名单请向</a:t>
                      </a:r>
                      <a:r>
                        <a:rPr sz="14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顾问索取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12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713740" algn="l" rtl="0" eaLnBrk="0">
                        <a:lnSpc>
                          <a:spcPct val="84000"/>
                        </a:lnSpc>
                      </a:pPr>
                      <a:r>
                        <a:rPr sz="17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专才计划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033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主申请人：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9220" algn="l" rtl="0" eaLnBrk="0">
                        <a:lnSpc>
                          <a:spcPts val="1690"/>
                        </a:lnSpc>
                        <a:spcBef>
                          <a:spcPts val="140"/>
                        </a:spcBef>
                      </a:pPr>
                      <a:r>
                        <a:rPr sz="1400" b="1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1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中国内地户口</a:t>
                      </a:r>
                      <a:r>
                        <a:rPr sz="1400" kern="0" spc="-1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，年满18周岁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，无犯罪记录；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2870" algn="l" rtl="0" eaLnBrk="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2良好教育背景</a:t>
                      </a:r>
                      <a:r>
                        <a:rPr sz="1400" kern="0" spc="-2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，一般要求本科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或以上</a:t>
                      </a:r>
                      <a:r>
                        <a:rPr sz="1400" kern="0" spc="-2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，但特殊情况下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，具备良好的技术资格可以放宽条件；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2235" algn="l" rtl="0" eaLnBrk="0">
                        <a:lnSpc>
                          <a:spcPct val="99000"/>
                        </a:lnSpc>
                        <a:spcBef>
                          <a:spcPts val="10"/>
                        </a:spcBef>
                      </a:pPr>
                      <a:r>
                        <a:rPr sz="14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3申请人已获得香港公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司聘用</a:t>
                      </a:r>
                      <a:r>
                        <a:rPr sz="1400" kern="0" spc="-2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，从事的工作需与学历或技术专业、之前的工作经验相关；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7790" algn="l" rtl="0" eaLnBrk="0">
                        <a:lnSpc>
                          <a:spcPts val="1815"/>
                        </a:lnSpc>
                      </a:pPr>
                      <a:r>
                        <a:rPr sz="14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4申请人的薪酬福利需与当时香港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的市场相符。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588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香港雇主：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9220" algn="l" rtl="0" eaLnBrk="0">
                        <a:lnSpc>
                          <a:spcPts val="1690"/>
                        </a:lnSpc>
                        <a:spcBef>
                          <a:spcPts val="125"/>
                        </a:spcBef>
                      </a:pP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1 有固定办公场所；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2870" algn="l" rtl="0" eaLnBrk="0">
                        <a:lnSpc>
                          <a:spcPts val="1700"/>
                        </a:lnSpc>
                      </a:pP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2 有至少2名本地员工</a:t>
                      </a:r>
                      <a:r>
                        <a:rPr sz="1400" kern="0" spc="-2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且均有缴纳强积金；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223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3一年以内成立的公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司需提供商业计划书。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378" name="textbox 378"/>
          <p:cNvSpPr/>
          <p:nvPr/>
        </p:nvSpPr>
        <p:spPr>
          <a:xfrm>
            <a:off x="9301480" y="324891"/>
            <a:ext cx="2450464" cy="621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香港身份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382" name="textbox 382"/>
          <p:cNvSpPr/>
          <p:nvPr/>
        </p:nvSpPr>
        <p:spPr>
          <a:xfrm>
            <a:off x="6804025" y="1584959"/>
            <a:ext cx="927100" cy="290195"/>
          </a:xfrm>
          <a:prstGeom prst="rect">
            <a:avLst/>
          </a:prstGeom>
          <a:solidFill>
            <a:srgbClr val="80008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84000"/>
              </a:lnSpc>
              <a:spcBef>
                <a:spcPts val="0"/>
              </a:spcBef>
            </a:pP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申请要求</a:t>
            </a:r>
            <a:endParaRPr sz="17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158" name="textbox 15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rect 3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88" name="table 388"/>
          <p:cNvGraphicFramePr>
            <a:graphicFrameLocks noGrp="1"/>
          </p:cNvGraphicFramePr>
          <p:nvPr/>
        </p:nvGraphicFramePr>
        <p:xfrm>
          <a:off x="824230" y="1391284"/>
          <a:ext cx="10715625" cy="5372099"/>
        </p:xfrm>
        <a:graphic>
          <a:graphicData uri="http://schemas.openxmlformats.org/drawingml/2006/table">
            <a:tbl>
              <a:tblPr/>
              <a:tblGrid>
                <a:gridCol w="2978785"/>
                <a:gridCol w="2037714"/>
                <a:gridCol w="3234055"/>
                <a:gridCol w="2465070"/>
              </a:tblGrid>
              <a:tr h="4584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5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63246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2000" b="1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高才通</a:t>
                      </a:r>
                      <a:endParaRPr sz="20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5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35763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20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优才</a:t>
                      </a:r>
                      <a:endParaRPr sz="20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7218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2000" b="1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专才</a:t>
                      </a:r>
                      <a:endParaRPr sz="20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9855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5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首次签证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3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688340" algn="l" rtl="0" eaLnBrk="0">
                        <a:lnSpc>
                          <a:spcPts val="1925"/>
                        </a:lnSpc>
                      </a:pPr>
                      <a:r>
                        <a:rPr sz="15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A类3年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639445" algn="l" rtl="0" eaLnBrk="0">
                        <a:lnSpc>
                          <a:spcPts val="1915"/>
                        </a:lnSpc>
                        <a:spcBef>
                          <a:spcPts val="5"/>
                        </a:spcBef>
                      </a:pPr>
                      <a:r>
                        <a:rPr sz="15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BC</a:t>
                      </a:r>
                      <a:r>
                        <a:rPr sz="15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类2年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3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851535" algn="l" rtl="0" eaLnBrk="0">
                        <a:lnSpc>
                          <a:spcPts val="1925"/>
                        </a:lnSpc>
                      </a:pPr>
                      <a:r>
                        <a:rPr sz="15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综合计分制：</a:t>
                      </a:r>
                      <a:r>
                        <a:rPr sz="1500" kern="0" spc="-2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5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3年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511810" algn="l" rtl="0" eaLnBrk="0">
                        <a:lnSpc>
                          <a:spcPts val="1925"/>
                        </a:lnSpc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成就计分制：</a:t>
                      </a:r>
                      <a:r>
                        <a:rPr sz="1500" kern="0" spc="1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一次发</a:t>
                      </a:r>
                      <a:r>
                        <a:rPr sz="15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8年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r" rtl="0" eaLnBrk="0">
                        <a:lnSpc>
                          <a:spcPts val="1925"/>
                        </a:lnSpc>
                        <a:spcBef>
                          <a:spcPts val="5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3年或雇佣合同年限</a:t>
                      </a:r>
                      <a:r>
                        <a:rPr sz="15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(较短者)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299210" algn="l" rtl="0" eaLnBrk="0">
                        <a:lnSpc>
                          <a:spcPct val="84000"/>
                        </a:lnSpc>
                      </a:pPr>
                      <a:r>
                        <a:rPr sz="1500" kern="0" spc="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续签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9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82245" indent="-71755" algn="l" rtl="0" eaLnBrk="0">
                        <a:lnSpc>
                          <a:spcPct val="107000"/>
                        </a:lnSpc>
                      </a:pPr>
                      <a:r>
                        <a:rPr sz="15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3+3或+6(年收入200</a:t>
                      </a: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万港币的顶尖人才)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3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94310" algn="l" rtl="0" eaLnBrk="0">
                        <a:lnSpc>
                          <a:spcPts val="1925"/>
                        </a:lnSpc>
                      </a:pPr>
                      <a:r>
                        <a:rPr sz="15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综合计分制：</a:t>
                      </a:r>
                      <a:r>
                        <a:rPr sz="1500" kern="0" spc="-2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5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3+3+2或3+5(年收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495300" algn="l" rtl="0" eaLnBrk="0">
                        <a:lnSpc>
                          <a:spcPts val="1925"/>
                        </a:lnSpc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入200万港币的顶尖人才)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3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34290" algn="l" rtl="0" eaLnBrk="0">
                        <a:lnSpc>
                          <a:spcPts val="1925"/>
                        </a:lnSpc>
                      </a:pPr>
                      <a:r>
                        <a:rPr sz="15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3+3+2或3+5(年收入200万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487680" algn="l" rtl="0" eaLnBrk="0">
                        <a:lnSpc>
                          <a:spcPts val="1925"/>
                        </a:lnSpc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港币的顶尖人才)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4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9601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5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续签要求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51625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在香港工作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317500" algn="l" rtl="0" eaLnBrk="0">
                        <a:lnSpc>
                          <a:spcPct val="85000"/>
                        </a:lnSpc>
                        <a:spcBef>
                          <a:spcPts val="39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或创办经营公司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96850" indent="-1835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已在香港定居</a:t>
                      </a:r>
                      <a:r>
                        <a:rPr sz="15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500" kern="0" spc="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</a:t>
                      </a:r>
                      <a:r>
                        <a:rPr sz="1500" kern="0" spc="-3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500" kern="0" spc="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并对</a:t>
                      </a:r>
                      <a:r>
                        <a:rPr sz="1500" kern="0" spc="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香港有所贡献</a:t>
                      </a:r>
                      <a:r>
                        <a:rPr sz="15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500" kern="0" spc="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</a:t>
                      </a:r>
                      <a:r>
                        <a:rPr sz="1500" kern="0" spc="10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例如在香港工作或创</a:t>
                      </a:r>
                      <a:r>
                        <a:rPr sz="1500" kern="0" spc="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办经营公司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7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86360" algn="l" rtl="0" eaLnBrk="0">
                        <a:lnSpc>
                          <a:spcPts val="1925"/>
                        </a:lnSpc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工作仍在延续中(原雇主雇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688975" algn="l" rtl="0" eaLnBrk="0">
                        <a:lnSpc>
                          <a:spcPts val="1925"/>
                        </a:lnSpc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佣合同延续)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848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10680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500" kern="0" spc="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审批速度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675005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1-3个月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205230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6-14个月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873125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3-6个月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4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363855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可带配偶与18岁以下子女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35355" algn="l" rtl="0" eaLnBrk="0">
                        <a:lnSpc>
                          <a:spcPts val="1565"/>
                        </a:lnSpc>
                        <a:spcBef>
                          <a:spcPts val="0"/>
                        </a:spcBef>
                      </a:pPr>
                      <a:r>
                        <a:rPr sz="12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533525" algn="l" rtl="0" eaLnBrk="0">
                        <a:lnSpc>
                          <a:spcPts val="1565"/>
                        </a:lnSpc>
                        <a:spcBef>
                          <a:spcPts val="0"/>
                        </a:spcBef>
                      </a:pPr>
                      <a:r>
                        <a:rPr sz="12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122680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848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322580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通常居住满7年可申请永居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16305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514475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122680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4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890270" algn="l" rtl="0" eaLnBrk="0">
                        <a:lnSpc>
                          <a:spcPct val="85000"/>
                        </a:lnSpc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在港转换工作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62103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15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无需申报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21920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15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无需申报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52959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5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需申报并被批准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3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43815" algn="l" rtl="0" eaLnBrk="0">
                        <a:lnSpc>
                          <a:spcPts val="1925"/>
                        </a:lnSpc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大湾区9城市/上海/海南部分区域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90930" algn="l" rtl="0" eaLnBrk="0">
                        <a:lnSpc>
                          <a:spcPct val="84000"/>
                        </a:lnSpc>
                        <a:spcBef>
                          <a:spcPts val="16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个税补贴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62293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5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暂未包含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514475" algn="l" rtl="0" eaLnBrk="0">
                        <a:lnSpc>
                          <a:spcPts val="1925"/>
                        </a:lnSpc>
                        <a:spcBef>
                          <a:spcPts val="5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8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122680" algn="l" rtl="0" eaLnBrk="0">
                        <a:lnSpc>
                          <a:spcPts val="1925"/>
                        </a:lnSpc>
                        <a:spcBef>
                          <a:spcPts val="5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4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922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香港生育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16305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514475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122680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848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92200" algn="l" rtl="0" eaLnBrk="0">
                        <a:lnSpc>
                          <a:spcPct val="85000"/>
                        </a:lnSpc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香港教育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16305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514475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122680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9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28638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买房印花税与永久居民一致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16305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514475" algn="l" rtl="0" eaLnBrk="0">
                        <a:lnSpc>
                          <a:spcPts val="19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5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141730" algn="l" rtl="0" eaLnBrk="0">
                        <a:lnSpc>
                          <a:spcPts val="1565"/>
                        </a:lnSpc>
                        <a:spcBef>
                          <a:spcPts val="0"/>
                        </a:spcBef>
                      </a:pPr>
                      <a:r>
                        <a:rPr sz="12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√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390" name="textbox 390"/>
          <p:cNvSpPr/>
          <p:nvPr/>
        </p:nvSpPr>
        <p:spPr>
          <a:xfrm>
            <a:off x="6985908" y="324891"/>
            <a:ext cx="4766309" cy="990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83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香港身份</a:t>
            </a:r>
            <a:endParaRPr sz="47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ts val="2420"/>
              </a:lnSpc>
              <a:spcBef>
                <a:spcPts val="480"/>
              </a:spcBef>
            </a:pPr>
            <a:endParaRPr sz="20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392" name="textbox 392"/>
          <p:cNvSpPr/>
          <p:nvPr/>
        </p:nvSpPr>
        <p:spPr>
          <a:xfrm>
            <a:off x="1105535" y="1435100"/>
            <a:ext cx="2415539" cy="336550"/>
          </a:xfrm>
          <a:prstGeom prst="rect">
            <a:avLst/>
          </a:prstGeom>
          <a:solidFill>
            <a:srgbClr val="80008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7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83000"/>
              </a:lnSpc>
              <a:spcBef>
                <a:spcPts val="0"/>
              </a:spcBef>
            </a:pPr>
            <a:r>
              <a:rPr sz="2000" b="1" kern="0" spc="8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香港人才类签证对比</a:t>
            </a:r>
            <a:endParaRPr sz="20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158" name="textbox 15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rect 39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98" name="picture 3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00" name="table 400"/>
          <p:cNvGraphicFramePr>
            <a:graphicFrameLocks noGrp="1"/>
          </p:cNvGraphicFramePr>
          <p:nvPr/>
        </p:nvGraphicFramePr>
        <p:xfrm>
          <a:off x="560069" y="2609215"/>
          <a:ext cx="11083289" cy="4087495"/>
        </p:xfrm>
        <a:graphic>
          <a:graphicData uri="http://schemas.openxmlformats.org/drawingml/2006/table">
            <a:tbl>
              <a:tblPr/>
              <a:tblGrid>
                <a:gridCol w="2741929"/>
                <a:gridCol w="8341359"/>
              </a:tblGrid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2646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700" b="1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计划方式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</a:tr>
              <a:tr h="11582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234950" algn="l" rtl="0" eaLnBrk="0">
                        <a:lnSpc>
                          <a:spcPct val="85000"/>
                        </a:lnSpc>
                      </a:pPr>
                      <a:r>
                        <a:rPr sz="1700" b="1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新资本投资者入境计划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9220" algn="l" rtl="0" eaLnBrk="0">
                        <a:lnSpc>
                          <a:spcPts val="169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1、年满18周岁</a:t>
                      </a:r>
                      <a:r>
                        <a:rPr sz="1400" kern="0" spc="-2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，无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犯罪记录；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12395" indent="-9525" algn="l" rtl="0" eaLnBrk="0">
                        <a:lnSpc>
                          <a:spcPct val="100000"/>
                        </a:lnSpc>
                      </a:pPr>
                      <a:r>
                        <a:rPr sz="14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2、在提出申请前的6个月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，个人名下拥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有不少于规定3000万港币的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淨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资产（可接受与家庭成员共有资产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中的个人部分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）；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2235" algn="l" rtl="0" eaLnBrk="0">
                        <a:lnSpc>
                          <a:spcPct val="100000"/>
                        </a:lnSpc>
                      </a:pP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3、外国国民</a:t>
                      </a:r>
                      <a:r>
                        <a:rPr sz="1400" kern="0" spc="-2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，或澳门</a:t>
                      </a:r>
                      <a:r>
                        <a:rPr sz="1400" kern="0" spc="-1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、台湾居民</a:t>
                      </a:r>
                      <a:r>
                        <a:rPr sz="1400" kern="0" spc="-2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，或持有外国永久居民身份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的中国国籍者；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7790" algn="l" rtl="0" eaLnBrk="0">
                        <a:lnSpc>
                          <a:spcPts val="1870"/>
                        </a:lnSpc>
                      </a:pPr>
                      <a:r>
                        <a:rPr sz="14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4、将3000万港币投资于政府指定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的投资类别。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1874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700" b="1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企业家来港投资入境计划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9220" algn="l" rtl="0" eaLnBrk="0">
                        <a:lnSpc>
                          <a:spcPts val="169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1、年满18周岁</a:t>
                      </a:r>
                      <a:r>
                        <a:rPr sz="1400" kern="0" spc="-2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，无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犯罪记录；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2870" algn="l" rtl="0" eaLnBrk="0">
                        <a:lnSpc>
                          <a:spcPct val="100000"/>
                        </a:lnSpc>
                      </a:pP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2、</a:t>
                      </a:r>
                      <a:r>
                        <a:rPr sz="1400" kern="0" spc="-3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良好教育背景</a:t>
                      </a:r>
                      <a:r>
                        <a:rPr sz="1400" kern="0" spc="-2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，但特殊情况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，具备良好的技术资格可以放宽条件；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2235" algn="l" rtl="0" eaLnBrk="0">
                        <a:lnSpc>
                          <a:spcPct val="100000"/>
                        </a:lnSpc>
                      </a:pP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3</a:t>
                      </a:r>
                      <a:r>
                        <a:rPr sz="1400" kern="0" spc="-1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、一定的工作/管理/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经商经验；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7790" algn="l" rtl="0" eaLnBrk="0">
                        <a:lnSpc>
                          <a:spcPct val="100000"/>
                        </a:lnSpc>
                      </a:pP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4、持外国护照</a:t>
                      </a:r>
                      <a:r>
                        <a:rPr sz="1400" kern="0" spc="-1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，或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indent="5715" algn="l" rtl="0" eaLnBrk="0">
                        <a:lnSpc>
                          <a:spcPct val="92000"/>
                        </a:lnSpc>
                        <a:spcBef>
                          <a:spcPts val="30"/>
                        </a:spcBef>
                      </a:pP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5、持中国护照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，且已在海外拥有永久性居民身份</a:t>
                      </a:r>
                      <a:r>
                        <a:rPr sz="1400" kern="0" spc="-1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。或持中国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护照</a:t>
                      </a:r>
                      <a:r>
                        <a:rPr sz="1400" kern="0" spc="-2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</a:t>
                      </a:r>
                      <a:r>
                        <a:rPr sz="1400" kern="0" spc="-2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已在海外定居1年以上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，且申请是从</a:t>
                      </a:r>
                      <a:r>
                        <a:rPr sz="14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海外递交。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671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234950" algn="l" rtl="0" eaLnBrk="0">
                        <a:lnSpc>
                          <a:spcPct val="84000"/>
                        </a:lnSpc>
                      </a:pPr>
                      <a:r>
                        <a:rPr sz="1700" b="1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香港高等院校进修计划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9220" algn="l" rtl="0" eaLnBrk="0">
                        <a:lnSpc>
                          <a:spcPts val="1690"/>
                        </a:lnSpc>
                        <a:spcBef>
                          <a:spcPts val="0"/>
                        </a:spcBef>
                      </a:pP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1、</a:t>
                      </a:r>
                      <a:r>
                        <a:rPr sz="1400" kern="0" spc="-2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18岁以上；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indent="317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2、拥有本科学历</a:t>
                      </a:r>
                      <a:r>
                        <a:rPr sz="1400" kern="0" spc="-2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，有英语雅思成绩选择学校及学科的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范围更广</a:t>
                      </a:r>
                      <a:r>
                        <a:rPr sz="1400" kern="0" spc="-2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，若无英语成绩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，只可报考中文、历史等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无语言要求的专业；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2235" algn="l" rtl="0" eaLnBrk="0">
                        <a:lnSpc>
                          <a:spcPts val="1690"/>
                        </a:lnSpc>
                        <a:spcBef>
                          <a:spcPts val="120"/>
                        </a:spcBef>
                      </a:pP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3</a:t>
                      </a:r>
                      <a:r>
                        <a:rPr sz="1400" kern="0" spc="-1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、一定的工作经验证明</a:t>
                      </a: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；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7790" algn="l" rtl="0" eaLnBrk="0">
                        <a:lnSpc>
                          <a:spcPts val="1760"/>
                        </a:lnSpc>
                      </a:pP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4</a:t>
                      </a:r>
                      <a:r>
                        <a:rPr sz="1400" kern="0" spc="-1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、资产证明：来港就读期间</a:t>
                      </a:r>
                      <a:r>
                        <a:rPr sz="1400" kern="0" spc="-2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</a:t>
                      </a:r>
                      <a:r>
                        <a:rPr sz="1400" kern="0" spc="-2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申请人能自行承担本人及其家属相关生活费用。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pSp>
        <p:nvGrpSpPr>
          <p:cNvPr id="62" name="group 62"/>
          <p:cNvGrpSpPr/>
          <p:nvPr/>
        </p:nvGrpSpPr>
        <p:grpSpPr>
          <a:xfrm rot="21600000">
            <a:off x="61129" y="538640"/>
            <a:ext cx="6693060" cy="2752907"/>
            <a:chOff x="0" y="314119"/>
            <a:chExt cx="6693060" cy="2752907"/>
          </a:xfrm>
        </p:grpSpPr>
        <p:pic>
          <p:nvPicPr>
            <p:cNvPr id="402" name="picture 40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2715965" y="314119"/>
              <a:ext cx="3977095" cy="2752907"/>
            </a:xfrm>
            <a:prstGeom prst="rect">
              <a:avLst/>
            </a:prstGeom>
          </p:spPr>
        </p:pic>
        <p:sp>
          <p:nvSpPr>
            <p:cNvPr id="404" name="textbox 404"/>
            <p:cNvSpPr/>
            <p:nvPr/>
          </p:nvSpPr>
          <p:spPr>
            <a:xfrm>
              <a:off x="3342470" y="396599"/>
              <a:ext cx="3264534" cy="1936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1590" algn="l" rtl="0" eaLnBrk="0">
                <a:lnSpc>
                  <a:spcPts val="1605"/>
                </a:lnSpc>
              </a:pPr>
              <a:r>
                <a:rPr sz="1300" b="1" kern="0" spc="-3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2700万</a:t>
              </a:r>
              <a:r>
                <a:rPr sz="1300" b="1" kern="0" spc="-12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3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港</a:t>
              </a:r>
              <a:r>
                <a:rPr sz="1300" b="1" kern="0" spc="-12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3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元</a:t>
              </a:r>
              <a:endParaRPr sz="1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6035" algn="l" rtl="0" eaLnBrk="0">
                <a:lnSpc>
                  <a:spcPct val="86000"/>
                </a:lnSpc>
                <a:spcBef>
                  <a:spcPts val="75"/>
                </a:spcBef>
              </a:pPr>
              <a:r>
                <a:rPr sz="14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可以组合投资</a:t>
              </a:r>
              <a:r>
                <a:rPr sz="14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4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、也可单</a:t>
              </a:r>
              <a:r>
                <a:rPr sz="1400" b="1" kern="0" spc="-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一投资某一项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ts val="1605"/>
                </a:lnSpc>
                <a:spcBef>
                  <a:spcPts val="235"/>
                </a:spcBef>
              </a:pPr>
              <a:r>
                <a:rPr sz="1300" b="1" kern="0" spc="-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①  股</a:t>
              </a:r>
              <a:r>
                <a:rPr sz="1300" b="1" kern="0" spc="-1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票</a:t>
              </a:r>
              <a:r>
                <a:rPr sz="1300" b="1" kern="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②  债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券</a:t>
              </a:r>
              <a:r>
                <a:rPr sz="1300" b="1" kern="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③  存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6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款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6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证（上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6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限</a:t>
              </a:r>
              <a:r>
                <a:rPr sz="1300" b="1" kern="0" spc="-1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6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300万 ）</a:t>
              </a:r>
              <a:endParaRPr sz="1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87000"/>
                </a:lnSpc>
                <a:spcBef>
                  <a:spcPts val="85"/>
                </a:spcBef>
              </a:pP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④  后</a:t>
              </a:r>
              <a:r>
                <a:rPr sz="1300" b="1" kern="0" spc="-1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偿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债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项</a:t>
              </a:r>
              <a:r>
                <a:rPr sz="1300" b="1" kern="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⑤  合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资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格</a:t>
              </a:r>
              <a:r>
                <a:rPr sz="1300" b="1" kern="0" spc="-1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集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体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投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1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资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1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计</a:t>
              </a:r>
              <a:r>
                <a:rPr sz="1300" b="1" kern="0" spc="-1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1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划</a:t>
              </a:r>
              <a:endParaRPr sz="1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88000"/>
                </a:lnSpc>
                <a:spcBef>
                  <a:spcPts val="325"/>
                </a:spcBef>
              </a:pP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⑥  有</a:t>
              </a:r>
              <a:r>
                <a:rPr sz="1200" b="1" kern="0" spc="-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限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合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伙</a:t>
              </a:r>
              <a:r>
                <a:rPr sz="1200" b="1" kern="0" spc="-1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基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金</a:t>
              </a:r>
              <a:r>
                <a:rPr sz="1200" b="1" kern="0" spc="-1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的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所</a:t>
              </a:r>
              <a:r>
                <a:rPr sz="12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有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权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权</a:t>
              </a:r>
              <a:r>
                <a:rPr sz="1200" b="1" kern="0" spc="-1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益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4290" indent="-21590" algn="l" rtl="0" eaLnBrk="0">
                <a:lnSpc>
                  <a:spcPct val="112000"/>
                </a:lnSpc>
                <a:spcBef>
                  <a:spcPts val="400"/>
                </a:spcBef>
              </a:pP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⑦  非</a:t>
              </a:r>
              <a:r>
                <a:rPr sz="1200" b="1" kern="0" spc="-1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住</a:t>
              </a:r>
              <a:r>
                <a:rPr sz="12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宅</a:t>
              </a:r>
              <a:r>
                <a:rPr sz="1200" b="1" kern="0" spc="-1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类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房</a:t>
              </a:r>
              <a:r>
                <a:rPr sz="1200" b="1" kern="0" spc="-1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地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产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项 目（计</a:t>
              </a:r>
              <a:r>
                <a:rPr sz="1200" b="1" kern="0" spc="-1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入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投</a:t>
              </a:r>
              <a:r>
                <a:rPr sz="1200" b="1" kern="0" spc="-1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资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款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上</a:t>
              </a:r>
              <a:r>
                <a:rPr sz="12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b="1" kern="0" spc="-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限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1000万 ）或 住</a:t>
              </a:r>
              <a:r>
                <a:rPr sz="1300" b="1" kern="0" spc="-1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宅</a:t>
              </a:r>
              <a:r>
                <a:rPr sz="1300" b="1" kern="0" spc="-1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类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房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地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产</a:t>
              </a:r>
              <a:r>
                <a:rPr sz="1300" b="1" kern="0" spc="-1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项 目（房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款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需</a:t>
              </a:r>
              <a:endParaRPr sz="1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1590" algn="l" rtl="0" eaLnBrk="0">
                <a:lnSpc>
                  <a:spcPts val="1605"/>
                </a:lnSpc>
              </a:pPr>
              <a:r>
                <a:rPr sz="1300" b="1" kern="0" spc="-6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5000万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6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以</a:t>
              </a:r>
              <a:r>
                <a:rPr sz="1300" b="1" kern="0" spc="-1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6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上</a:t>
              </a:r>
              <a:r>
                <a:rPr sz="1300" b="1" kern="0" spc="-1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6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，计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入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投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资</a:t>
              </a:r>
              <a:r>
                <a:rPr sz="1300" b="1" kern="0" spc="-1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款 1000万 ）</a:t>
              </a:r>
              <a:endParaRPr sz="1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ts val="1605"/>
                </a:lnSpc>
                <a:spcBef>
                  <a:spcPts val="75"/>
                </a:spcBef>
              </a:pPr>
              <a:r>
                <a:rPr sz="1300" b="1" kern="0" spc="-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⑧香</a:t>
              </a:r>
              <a:r>
                <a:rPr sz="1300" b="1" kern="0" spc="-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港</a:t>
              </a:r>
              <a:r>
                <a:rPr sz="1300" b="1" kern="0" spc="-1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OFC基</a:t>
              </a:r>
              <a:r>
                <a:rPr sz="1300" b="1" kern="0" spc="-1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金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上</a:t>
              </a:r>
              <a:r>
                <a:rPr sz="1300" b="1" kern="0" spc="-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b="1" kern="0" spc="-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限 1000万</a:t>
              </a:r>
              <a:endParaRPr sz="13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406" name="picture 40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1219540"/>
              <a:ext cx="3271781" cy="1836256"/>
            </a:xfrm>
            <a:prstGeom prst="rect">
              <a:avLst/>
            </a:prstGeom>
          </p:spPr>
        </p:pic>
      </p:grpSp>
      <p:sp>
        <p:nvSpPr>
          <p:cNvPr id="412" name="textbox 412"/>
          <p:cNvSpPr/>
          <p:nvPr/>
        </p:nvSpPr>
        <p:spPr>
          <a:xfrm>
            <a:off x="168941" y="1556475"/>
            <a:ext cx="2882264" cy="869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7145" indent="4445" algn="l" rtl="0" eaLnBrk="0">
              <a:lnSpc>
                <a:spcPct val="105000"/>
              </a:lnSpc>
            </a:pP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 香</a:t>
            </a:r>
            <a:r>
              <a:rPr sz="13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港</a:t>
            </a:r>
            <a:r>
              <a:rPr sz="13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</a:t>
            </a:r>
            <a:r>
              <a:rPr sz="13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</a:t>
            </a:r>
            <a:r>
              <a:rPr sz="13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</a:t>
            </a:r>
            <a:r>
              <a:rPr sz="1300" b="1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</a:t>
            </a:r>
            <a:r>
              <a:rPr sz="1300" b="1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3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限</a:t>
            </a:r>
            <a:r>
              <a:rPr sz="13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</a:t>
            </a:r>
            <a:r>
              <a:rPr sz="1300" b="1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司（HKIC）管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理用于支持科技创新及其他重点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</a:t>
            </a:r>
            <a:r>
              <a:rPr sz="1300" b="1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#资</a:t>
            </a:r>
            <a:r>
              <a:rPr sz="1300" b="1" kern="0" spc="-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</a:t>
            </a:r>
            <a:r>
              <a:rPr sz="1300" b="1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</a:t>
            </a:r>
            <a:r>
              <a:rPr sz="1300" b="1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</a:t>
            </a:r>
            <a:r>
              <a:rPr sz="1300" b="1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者</a:t>
            </a:r>
            <a:r>
              <a:rPr sz="1300" b="1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</a:t>
            </a:r>
            <a:r>
              <a:rPr sz="1300" b="1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境</a:t>
            </a:r>
            <a:r>
              <a:rPr sz="1300" b="1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</a:t>
            </a:r>
            <a:r>
              <a:rPr sz="1300" b="1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</a:t>
            </a:r>
            <a:r>
              <a:rPr sz="1300" b="1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</a:t>
            </a:r>
            <a:r>
              <a:rPr sz="1300" b="1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合（必</a:t>
            </a:r>
            <a:r>
              <a:rPr sz="1300" b="1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-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</a:t>
            </a:r>
            <a:endParaRPr sz="1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10"/>
              </a:spcBef>
            </a:pPr>
            <a:r>
              <a:rPr sz="1400" b="1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300万</a:t>
            </a:r>
            <a:r>
              <a:rPr sz="1400" b="1" kern="0" spc="-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-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4" name="textbox 414"/>
          <p:cNvSpPr/>
          <p:nvPr/>
        </p:nvSpPr>
        <p:spPr>
          <a:xfrm>
            <a:off x="6984638" y="983791"/>
            <a:ext cx="4543425" cy="333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2420"/>
              </a:lnSpc>
            </a:pPr>
            <a:endParaRPr sz="20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416" name="textbox 416"/>
          <p:cNvSpPr/>
          <p:nvPr/>
        </p:nvSpPr>
        <p:spPr>
          <a:xfrm>
            <a:off x="9301480" y="324891"/>
            <a:ext cx="2450464" cy="621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香港身份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418" name="textbox 418"/>
          <p:cNvSpPr/>
          <p:nvPr/>
        </p:nvSpPr>
        <p:spPr>
          <a:xfrm>
            <a:off x="6999604" y="2651759"/>
            <a:ext cx="927100" cy="290195"/>
          </a:xfrm>
          <a:prstGeom prst="rect">
            <a:avLst/>
          </a:prstGeom>
          <a:solidFill>
            <a:srgbClr val="80008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84000"/>
              </a:lnSpc>
              <a:spcBef>
                <a:spcPts val="0"/>
              </a:spcBef>
            </a:pP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申请要求</a:t>
            </a:r>
            <a:endParaRPr sz="17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158" name="textbox 15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picture 4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279391" y="1680972"/>
            <a:ext cx="3800855" cy="4181855"/>
          </a:xfrm>
          <a:prstGeom prst="rect">
            <a:avLst/>
          </a:prstGeom>
        </p:spPr>
      </p:pic>
      <p:pic>
        <p:nvPicPr>
          <p:cNvPr id="426" name="picture 4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467344" y="1680971"/>
            <a:ext cx="3070859" cy="2040636"/>
          </a:xfrm>
          <a:prstGeom prst="rect">
            <a:avLst/>
          </a:prstGeom>
        </p:spPr>
      </p:pic>
      <p:pic>
        <p:nvPicPr>
          <p:cNvPr id="428" name="picture 4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4296" y="1680971"/>
            <a:ext cx="3066287" cy="2040636"/>
          </a:xfrm>
          <a:prstGeom prst="rect">
            <a:avLst/>
          </a:prstGeom>
        </p:spPr>
      </p:pic>
      <p:pic>
        <p:nvPicPr>
          <p:cNvPr id="430" name="picture 4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45819" y="3837431"/>
            <a:ext cx="3073907" cy="2023872"/>
          </a:xfrm>
          <a:prstGeom prst="rect">
            <a:avLst/>
          </a:prstGeom>
        </p:spPr>
      </p:pic>
      <p:pic>
        <p:nvPicPr>
          <p:cNvPr id="432" name="picture 4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478011" y="3845051"/>
            <a:ext cx="3069335" cy="1988820"/>
          </a:xfrm>
          <a:prstGeom prst="rect">
            <a:avLst/>
          </a:prstGeom>
        </p:spPr>
      </p:pic>
      <p:sp>
        <p:nvSpPr>
          <p:cNvPr id="438" name="textbox 438"/>
          <p:cNvSpPr/>
          <p:nvPr/>
        </p:nvSpPr>
        <p:spPr>
          <a:xfrm>
            <a:off x="9301480" y="328548"/>
            <a:ext cx="2450464" cy="6210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香港证件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66" name="group 66"/>
          <p:cNvGrpSpPr/>
          <p:nvPr/>
        </p:nvGrpSpPr>
        <p:grpSpPr>
          <a:xfrm rot="21600000">
            <a:off x="1705610" y="6155054"/>
            <a:ext cx="1579357" cy="366193"/>
            <a:chOff x="0" y="0"/>
            <a:chExt cx="1579357" cy="366193"/>
          </a:xfrm>
        </p:grpSpPr>
        <p:sp>
          <p:nvSpPr>
            <p:cNvPr id="442" name="rect 442"/>
            <p:cNvSpPr/>
            <p:nvPr/>
          </p:nvSpPr>
          <p:spPr>
            <a:xfrm>
              <a:off x="21375" y="21920"/>
              <a:ext cx="1557982" cy="344272"/>
            </a:xfrm>
            <a:prstGeom prst="rect">
              <a:avLst/>
            </a:prstGeom>
            <a:solidFill>
              <a:srgbClr val="000000">
                <a:alpha val="34901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44" name="rect 444"/>
            <p:cNvSpPr/>
            <p:nvPr/>
          </p:nvSpPr>
          <p:spPr>
            <a:xfrm>
              <a:off x="0" y="0"/>
              <a:ext cx="1537335" cy="320675"/>
            </a:xfrm>
            <a:prstGeom prst="rect">
              <a:avLst/>
            </a:prstGeom>
            <a:solidFill>
              <a:srgbClr val="80008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46" name="textbox 446"/>
            <p:cNvSpPr/>
            <p:nvPr/>
          </p:nvSpPr>
          <p:spPr>
            <a:xfrm>
              <a:off x="3190" y="23741"/>
              <a:ext cx="1546860" cy="2774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5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700" algn="l" rtl="0" eaLnBrk="0">
                <a:lnSpc>
                  <a:spcPct val="83000"/>
                </a:lnSpc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香港公司绿盒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68" name="group 68"/>
          <p:cNvGrpSpPr/>
          <p:nvPr/>
        </p:nvGrpSpPr>
        <p:grpSpPr>
          <a:xfrm rot="21600000">
            <a:off x="9427844" y="6154420"/>
            <a:ext cx="1325693" cy="364943"/>
            <a:chOff x="0" y="0"/>
            <a:chExt cx="1325693" cy="364943"/>
          </a:xfrm>
        </p:grpSpPr>
        <p:sp>
          <p:nvSpPr>
            <p:cNvPr id="448" name="rect 448"/>
            <p:cNvSpPr/>
            <p:nvPr/>
          </p:nvSpPr>
          <p:spPr>
            <a:xfrm>
              <a:off x="21041" y="21670"/>
              <a:ext cx="1304652" cy="343272"/>
            </a:xfrm>
            <a:prstGeom prst="rect">
              <a:avLst/>
            </a:prstGeom>
            <a:solidFill>
              <a:srgbClr val="000000">
                <a:alpha val="37647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0" name="rect 450"/>
            <p:cNvSpPr/>
            <p:nvPr/>
          </p:nvSpPr>
          <p:spPr>
            <a:xfrm>
              <a:off x="0" y="0"/>
              <a:ext cx="1282700" cy="320675"/>
            </a:xfrm>
            <a:prstGeom prst="rect">
              <a:avLst/>
            </a:prstGeom>
            <a:solidFill>
              <a:srgbClr val="80008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2" name="textbox 452"/>
            <p:cNvSpPr/>
            <p:nvPr/>
          </p:nvSpPr>
          <p:spPr>
            <a:xfrm>
              <a:off x="3190" y="22722"/>
              <a:ext cx="1292225" cy="2800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700" algn="l" rtl="0" eaLnBrk="0">
                <a:lnSpc>
                  <a:spcPct val="83000"/>
                </a:lnSpc>
              </a:pPr>
              <a:r>
                <a:rPr sz="2000" b="1" kern="0" spc="-2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香港身份证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70" name="group 70"/>
          <p:cNvGrpSpPr/>
          <p:nvPr/>
        </p:nvGrpSpPr>
        <p:grpSpPr>
          <a:xfrm rot="21600000">
            <a:off x="5724525" y="6155054"/>
            <a:ext cx="1071391" cy="364942"/>
            <a:chOff x="0" y="0"/>
            <a:chExt cx="1071391" cy="364942"/>
          </a:xfrm>
        </p:grpSpPr>
        <p:sp>
          <p:nvSpPr>
            <p:cNvPr id="454" name="rect 454"/>
            <p:cNvSpPr/>
            <p:nvPr/>
          </p:nvSpPr>
          <p:spPr>
            <a:xfrm>
              <a:off x="20070" y="21669"/>
              <a:ext cx="1051321" cy="343272"/>
            </a:xfrm>
            <a:prstGeom prst="rect">
              <a:avLst/>
            </a:prstGeom>
            <a:solidFill>
              <a:srgbClr val="000000">
                <a:alpha val="32941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6" name="rect 456"/>
            <p:cNvSpPr/>
            <p:nvPr/>
          </p:nvSpPr>
          <p:spPr>
            <a:xfrm>
              <a:off x="0" y="0"/>
              <a:ext cx="1028065" cy="320675"/>
            </a:xfrm>
            <a:prstGeom prst="rect">
              <a:avLst/>
            </a:prstGeom>
            <a:solidFill>
              <a:srgbClr val="80008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8" name="textbox 458"/>
            <p:cNvSpPr/>
            <p:nvPr/>
          </p:nvSpPr>
          <p:spPr>
            <a:xfrm>
              <a:off x="3190" y="22722"/>
              <a:ext cx="1037589" cy="2794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700" algn="l" rtl="0" eaLnBrk="0">
                <a:lnSpc>
                  <a:spcPct val="83000"/>
                </a:lnSpc>
              </a:pPr>
              <a:r>
                <a:rPr sz="2000" b="1" kern="0" spc="-3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香港签证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158" name="textbox 15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picture 4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2" name="group 72"/>
          <p:cNvGrpSpPr/>
          <p:nvPr/>
        </p:nvGrpSpPr>
        <p:grpSpPr>
          <a:xfrm rot="21600000">
            <a:off x="0" y="2441458"/>
            <a:ext cx="12192000" cy="1656898"/>
            <a:chOff x="0" y="0"/>
            <a:chExt cx="12192000" cy="1656898"/>
          </a:xfrm>
        </p:grpSpPr>
        <p:pic>
          <p:nvPicPr>
            <p:cNvPr id="462" name="picture 46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2192000" cy="1656898"/>
            </a:xfrm>
            <a:prstGeom prst="rect">
              <a:avLst/>
            </a:prstGeom>
          </p:spPr>
        </p:pic>
        <p:sp>
          <p:nvSpPr>
            <p:cNvPr id="464" name="textbox 464"/>
            <p:cNvSpPr/>
            <p:nvPr/>
          </p:nvSpPr>
          <p:spPr>
            <a:xfrm>
              <a:off x="-12700" y="-12700"/>
              <a:ext cx="12217400" cy="1682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6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667510" algn="l" rtl="0" eaLnBrk="0">
                <a:lnSpc>
                  <a:spcPts val="9670"/>
                </a:lnSpc>
                <a:spcBef>
                  <a:spcPts val="5"/>
                </a:spcBef>
              </a:pPr>
              <a:r>
                <a:rPr sz="8000" b="1" kern="0" spc="-8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为什么选择新加坡？</a:t>
              </a:r>
              <a:endParaRPr sz="80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74" name="group 74"/>
          <p:cNvGrpSpPr/>
          <p:nvPr/>
        </p:nvGrpSpPr>
        <p:grpSpPr>
          <a:xfrm rot="21600000">
            <a:off x="3550847" y="6230863"/>
            <a:ext cx="5131507" cy="414572"/>
            <a:chOff x="0" y="0"/>
            <a:chExt cx="5131507" cy="414572"/>
          </a:xfrm>
        </p:grpSpPr>
        <p:pic>
          <p:nvPicPr>
            <p:cNvPr id="466" name="picture 4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131507" cy="414572"/>
            </a:xfrm>
            <a:prstGeom prst="rect">
              <a:avLst/>
            </a:prstGeom>
          </p:spPr>
        </p:pic>
        <p:sp>
          <p:nvSpPr>
            <p:cNvPr id="468" name="textbox 46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9210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picture 4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6" name="group 76"/>
          <p:cNvGrpSpPr/>
          <p:nvPr/>
        </p:nvGrpSpPr>
        <p:grpSpPr>
          <a:xfrm rot="21600000">
            <a:off x="1080135" y="960120"/>
            <a:ext cx="9649460" cy="4909820"/>
            <a:chOff x="0" y="0"/>
            <a:chExt cx="9534525" cy="4909576"/>
          </a:xfrm>
        </p:grpSpPr>
        <p:pic>
          <p:nvPicPr>
            <p:cNvPr id="474" name="picture 47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9534525" cy="4909576"/>
            </a:xfrm>
            <a:prstGeom prst="rect">
              <a:avLst/>
            </a:prstGeom>
          </p:spPr>
        </p:pic>
        <p:sp>
          <p:nvSpPr>
            <p:cNvPr id="476" name="textbox 476"/>
            <p:cNvSpPr/>
            <p:nvPr/>
          </p:nvSpPr>
          <p:spPr>
            <a:xfrm>
              <a:off x="4482103" y="21522"/>
              <a:ext cx="4543425" cy="3333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700" algn="l" rtl="0" eaLnBrk="0">
                <a:lnSpc>
                  <a:spcPts val="2420"/>
                </a:lnSpc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480" name="textbox 480"/>
          <p:cNvSpPr/>
          <p:nvPr/>
        </p:nvSpPr>
        <p:spPr>
          <a:xfrm>
            <a:off x="6805295" y="321843"/>
            <a:ext cx="4876165" cy="628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为什么选择新加坡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picture 4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84" name="textbox 484"/>
          <p:cNvSpPr/>
          <p:nvPr/>
        </p:nvSpPr>
        <p:spPr>
          <a:xfrm>
            <a:off x="646556" y="4540391"/>
            <a:ext cx="10603865" cy="1938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500" kern="0" spc="-8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90000"/>
              </a:lnSpc>
            </a:pPr>
            <a:r>
              <a:rPr sz="15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新加坡籍专业人士派驻东南亚,</a:t>
            </a:r>
            <a:r>
              <a:rPr sz="1500" kern="0" spc="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企业落地更加迅速</a:t>
            </a:r>
            <a:endParaRPr sz="1500" kern="0" spc="-8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90000"/>
              </a:lnSpc>
            </a:pPr>
            <a:endParaRPr sz="1500" kern="0" spc="-8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90000"/>
              </a:lnSpc>
            </a:pPr>
            <a:r>
              <a:rPr sz="15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新加坡政府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签署41项投资保证协议IGA,保护在新加坡注册的公司在其他国家地区的投资,</a:t>
            </a:r>
            <a:r>
              <a:rPr sz="1500" kern="0" spc="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减低非商业风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险</a:t>
            </a:r>
            <a:endParaRPr sz="1500" kern="0" spc="-2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90000"/>
              </a:lnSpc>
            </a:pPr>
            <a:endParaRPr sz="1500" kern="0" spc="-2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90000"/>
              </a:lnSpc>
            </a:pPr>
            <a:r>
              <a:rPr sz="15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资金在主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要金融中心自由流动,</a:t>
            </a:r>
            <a:r>
              <a:rPr sz="1500" kern="0" spc="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利于投资企</a:t>
            </a:r>
            <a:r>
              <a:rPr sz="15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业享受新加坡低税率,</a:t>
            </a:r>
            <a:r>
              <a:rPr sz="1500" kern="0" spc="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实现企业全球布局和投</a:t>
            </a:r>
            <a:r>
              <a:rPr sz="15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8779510" indent="-8554085" algn="l" rtl="0" eaLnBrk="0">
              <a:lnSpc>
                <a:spcPct val="97000"/>
              </a:lnSpc>
              <a:spcBef>
                <a:spcPts val="25"/>
              </a:spcBef>
            </a:pPr>
            <a:endParaRPr sz="1200" dirty="0">
              <a:latin typeface="HYJunHei-45J"/>
              <a:ea typeface="HYJunHei-45J"/>
              <a:cs typeface="HYJunHei-45J"/>
            </a:endParaRPr>
          </a:p>
        </p:txBody>
      </p:sp>
      <p:pic>
        <p:nvPicPr>
          <p:cNvPr id="486" name="picture 4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06167" y="1597152"/>
            <a:ext cx="4297679" cy="2653283"/>
          </a:xfrm>
          <a:prstGeom prst="rect">
            <a:avLst/>
          </a:prstGeom>
        </p:spPr>
      </p:pic>
      <p:sp>
        <p:nvSpPr>
          <p:cNvPr id="488" name="textbox 488"/>
          <p:cNvSpPr/>
          <p:nvPr/>
        </p:nvSpPr>
        <p:spPr>
          <a:xfrm>
            <a:off x="7501255" y="1648460"/>
            <a:ext cx="3749675" cy="2587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marL="12700" algn="l" rtl="0" eaLnBrk="0">
              <a:lnSpc>
                <a:spcPct val="99000"/>
              </a:lnSpc>
              <a:spcBef>
                <a:spcPts val="5"/>
              </a:spcBef>
              <a:buClrTx/>
              <a:buSzTx/>
              <a:buFontTx/>
            </a:pPr>
            <a:endParaRPr sz="1400"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5"/>
              </a:spcBef>
              <a:buClrTx/>
              <a:buSzTx/>
              <a:buFontTx/>
            </a:pP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新加坡公司,  品牌保证</a:t>
            </a:r>
            <a:endParaRPr sz="1400"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5"/>
              </a:spcBef>
              <a:buClrTx/>
              <a:buSzTx/>
              <a:buFontTx/>
            </a:pPr>
            <a:endParaRPr sz="1400"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5"/>
              </a:spcBef>
              <a:buClrTx/>
              <a:buSzTx/>
              <a:buFontTx/>
            </a:pP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全球领先的知识产权技术</a:t>
            </a:r>
            <a:endParaRPr sz="1400"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5"/>
              </a:spcBef>
              <a:buClrTx/>
              <a:buSzTx/>
              <a:buFontTx/>
            </a:pPr>
            <a:endParaRPr sz="1400"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5"/>
              </a:spcBef>
              <a:buClrTx/>
              <a:buSzTx/>
              <a:buFontTx/>
            </a:pP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海外收益新加坡免税</a:t>
            </a:r>
            <a:endParaRPr sz="1400"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5"/>
              </a:spcBef>
              <a:buClrTx/>
              <a:buSzTx/>
              <a:buFontTx/>
            </a:pPr>
            <a:endParaRPr sz="1400"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5"/>
              </a:spcBef>
              <a:buClrTx/>
              <a:buSzTx/>
              <a:buFontTx/>
            </a:pP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无资本利得税</a:t>
            </a:r>
            <a:endParaRPr sz="1400"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5"/>
              </a:spcBef>
            </a:pPr>
            <a:endParaRPr sz="1400" kern="0" spc="3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5"/>
              </a:spcBef>
            </a:pP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股息分红不赋税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59080" algn="l" rtl="0" eaLnBrk="0">
              <a:lnSpc>
                <a:spcPct val="99000"/>
              </a:lnSpc>
              <a:spcBef>
                <a:spcPts val="5"/>
              </a:spcBef>
            </a:pPr>
            <a:endParaRPr sz="1200" dirty="0">
              <a:latin typeface="HYJunHei-45J"/>
              <a:ea typeface="HYJunHei-45J"/>
              <a:cs typeface="HYJunHei-45J"/>
            </a:endParaRPr>
          </a:p>
        </p:txBody>
      </p:sp>
      <p:pic>
        <p:nvPicPr>
          <p:cNvPr id="490" name="picture 4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0352" y="1604771"/>
            <a:ext cx="1511808" cy="2645664"/>
          </a:xfrm>
          <a:prstGeom prst="rect">
            <a:avLst/>
          </a:prstGeom>
        </p:spPr>
      </p:pic>
      <p:sp>
        <p:nvSpPr>
          <p:cNvPr id="492" name="textbox 492"/>
          <p:cNvSpPr/>
          <p:nvPr/>
        </p:nvSpPr>
        <p:spPr>
          <a:xfrm>
            <a:off x="6805295" y="321843"/>
            <a:ext cx="4876165" cy="628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为什么选择新加坡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78" name="group 78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494" name="picture 49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496" name="textbox 496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picture 5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02" name="table 502"/>
          <p:cNvGraphicFramePr>
            <a:graphicFrameLocks noGrp="1"/>
          </p:cNvGraphicFramePr>
          <p:nvPr/>
        </p:nvGraphicFramePr>
        <p:xfrm>
          <a:off x="881380" y="1412240"/>
          <a:ext cx="10459085" cy="5124450"/>
        </p:xfrm>
        <a:graphic>
          <a:graphicData uri="http://schemas.openxmlformats.org/drawingml/2006/table">
            <a:tbl>
              <a:tblPr/>
              <a:tblGrid>
                <a:gridCol w="2131060"/>
                <a:gridCol w="3600450"/>
                <a:gridCol w="4727575"/>
              </a:tblGrid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618490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1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税收对比</a:t>
                      </a:r>
                      <a:endParaRPr sz="1700" dirty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600835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1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中国</a:t>
                      </a:r>
                      <a:endParaRPr sz="1700" dirty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2024380" algn="l" rtl="0" eaLnBrk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sz="1700" b="1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itchFamily="2" charset="-122"/>
                          <a:ea typeface="宋体" pitchFamily="2" charset="-122"/>
                          <a:cs typeface="宋体" pitchFamily="2" charset="-122"/>
                        </a:rPr>
                        <a:t>新加坡</a:t>
                      </a:r>
                      <a:endParaRPr sz="1700" dirty="0">
                        <a:latin typeface="宋体" pitchFamily="2" charset="-122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541020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税收制度特点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9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842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多个税种</a:t>
                      </a:r>
                      <a:r>
                        <a:rPr sz="1200" kern="0" spc="-2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，建立在CR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S上的全球征税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7315" indent="-635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单一税制</a:t>
                      </a:r>
                      <a:r>
                        <a:rPr sz="1200" kern="0" spc="-2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，属地征税原则</a:t>
                      </a:r>
                      <a:r>
                        <a:rPr sz="1200" kern="0" spc="-2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，与90多个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国家签订了豁免双重征税协定</a:t>
                      </a: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   </a:t>
                      </a: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(DTAs)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6400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8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525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采用超额累进税率</a:t>
                      </a:r>
                      <a:r>
                        <a:rPr sz="1200" kern="0" spc="-1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：3%-45%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7315" algn="l" rtl="0" eaLnBrk="0">
                        <a:lnSpc>
                          <a:spcPct val="99000"/>
                        </a:lnSpc>
                        <a:spcBef>
                          <a:spcPts val="10"/>
                        </a:spcBef>
                      </a:pP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(起征点</a:t>
                      </a:r>
                      <a:r>
                        <a:rPr sz="1200" kern="0" spc="-1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：RMB</a:t>
                      </a:r>
                      <a:r>
                        <a:rPr sz="1200" kern="0" spc="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5000/</a:t>
                      </a: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月)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54305" indent="-5588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长期居民(公民</a:t>
                      </a:r>
                      <a:r>
                        <a:rPr sz="1200" kern="0" spc="-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、PR,工作准证持有者),累进税率</a:t>
                      </a:r>
                      <a:r>
                        <a:rPr sz="1200" kern="0" spc="-1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：0-24%</a:t>
                      </a: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                  </a:t>
                      </a: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(起征点</a:t>
                      </a:r>
                      <a:r>
                        <a:rPr sz="1200" kern="0" spc="-1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：2万新币/月)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6520" algn="l" rtl="0" eaLnBrk="0">
                        <a:lnSpc>
                          <a:spcPts val="1600"/>
                        </a:lnSpc>
                      </a:pP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外国人统一税率</a:t>
                      </a:r>
                      <a:r>
                        <a:rPr sz="1200" kern="0" spc="-1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：24%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202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629285" algn="l" rtl="0" eaLnBrk="0">
                        <a:lnSpc>
                          <a:spcPct val="83000"/>
                        </a:lnSpc>
                      </a:pP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个人所得税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201295" algn="l" rtl="0" eaLnBrk="0">
                        <a:lnSpc>
                          <a:spcPts val="1695"/>
                        </a:lnSpc>
                        <a:spcBef>
                          <a:spcPts val="130"/>
                        </a:spcBef>
                      </a:pP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(Personal</a:t>
                      </a:r>
                      <a:r>
                        <a:rPr sz="1400" kern="0" spc="1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Income Tax)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715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应税项目：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algn="l" rtl="0" eaLnBrk="0">
                        <a:lnSpc>
                          <a:spcPct val="84000"/>
                        </a:lnSpc>
                        <a:spcBef>
                          <a:spcPts val="240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①工资、薪金所得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algn="l" rtl="0" eaLnBrk="0">
                        <a:lnSpc>
                          <a:spcPct val="84000"/>
                        </a:lnSpc>
                        <a:spcBef>
                          <a:spcPts val="230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②劳务报酬所得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algn="l" rtl="0" eaLnBrk="0">
                        <a:lnSpc>
                          <a:spcPct val="84000"/>
                        </a:lnSpc>
                        <a:spcBef>
                          <a:spcPts val="230"/>
                        </a:spcBef>
                      </a:pP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③稿酬所得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algn="l" rtl="0" eaLnBrk="0">
                        <a:lnSpc>
                          <a:spcPct val="84000"/>
                        </a:lnSpc>
                        <a:spcBef>
                          <a:spcPts val="230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④  特许权使用费所得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algn="l" rtl="0" eaLnBrk="0">
                        <a:lnSpc>
                          <a:spcPct val="84000"/>
                        </a:lnSpc>
                        <a:spcBef>
                          <a:spcPts val="230"/>
                        </a:spcBef>
                      </a:pP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⑤经营所得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algn="l" rtl="0" eaLnBrk="0">
                        <a:lnSpc>
                          <a:spcPct val="83000"/>
                        </a:lnSpc>
                        <a:spcBef>
                          <a:spcPts val="245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⑥利息、股息、红利所得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algn="l" rtl="0" eaLnBrk="0">
                        <a:lnSpc>
                          <a:spcPct val="84000"/>
                        </a:lnSpc>
                        <a:spcBef>
                          <a:spcPts val="235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⑦财产租赁所得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algn="l" rtl="0" eaLnBrk="0">
                        <a:lnSpc>
                          <a:spcPct val="84000"/>
                        </a:lnSpc>
                        <a:spcBef>
                          <a:spcPts val="230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⑧  财产转让所得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algn="l" rtl="0" eaLnBrk="0">
                        <a:lnSpc>
                          <a:spcPts val="1450"/>
                        </a:lnSpc>
                        <a:spcBef>
                          <a:spcPts val="110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⑨偶然所得(第⑥-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⑨项适用税率</a:t>
                      </a:r>
                      <a:r>
                        <a:rPr sz="1200" kern="0" spc="-1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：20%)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715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应税项目：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algn="l" rtl="0" eaLnBrk="0">
                        <a:lnSpc>
                          <a:spcPct val="83000"/>
                        </a:lnSpc>
                        <a:spcBef>
                          <a:spcPts val="245"/>
                        </a:spcBef>
                      </a:pP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①受雇所得</a:t>
                      </a:r>
                      <a:r>
                        <a:rPr sz="1200" kern="0" spc="-1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：薪酬、奖金</a:t>
                      </a:r>
                      <a:r>
                        <a:rPr sz="1200" kern="0" spc="-1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、董事费、佣金、退</a:t>
                      </a: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休补贴等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algn="l" rtl="0" eaLnBrk="0">
                        <a:lnSpc>
                          <a:spcPct val="84000"/>
                        </a:lnSpc>
                        <a:spcBef>
                          <a:spcPts val="235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②自雇、个体经营所得、</a:t>
                      </a:r>
                      <a:r>
                        <a:rPr sz="1200" kern="0" spc="-1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自由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职业者收入所得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5250" indent="3810" algn="l" rtl="0" eaLnBrk="0">
                        <a:lnSpc>
                          <a:spcPct val="96000"/>
                        </a:lnSpc>
                        <a:spcBef>
                          <a:spcPts val="115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③来自财产或投资所得(新加坡实行单一税制</a:t>
                      </a:r>
                      <a:r>
                        <a:rPr sz="1200" kern="0" spc="-1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，公司就收益支付所得</a:t>
                      </a: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税后</a:t>
                      </a:r>
                      <a:r>
                        <a:rPr sz="1200" kern="0" spc="-1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，股东取得股息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695" indent="139065" algn="l" rtl="0" eaLnBrk="0">
                        <a:lnSpc>
                          <a:spcPct val="96000"/>
                        </a:lnSpc>
                        <a:spcBef>
                          <a:spcPts val="230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无需再缴税；物业出租收益需要征税</a:t>
                      </a:r>
                      <a:r>
                        <a:rPr sz="1200" kern="0" spc="-1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，但出售财产、股票和金融</a:t>
                      </a: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 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工具的收益均不征税)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9060" algn="l" rtl="0" eaLnBrk="0">
                        <a:lnSpc>
                          <a:spcPct val="99000"/>
                        </a:lnSpc>
                        <a:spcBef>
                          <a:spcPts val="25"/>
                        </a:spcBef>
                      </a:pP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④其他来源收入所得：例如年金、版税(投注、乐透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彩金等偶然所得 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不征税)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1600" algn="l" rtl="0" eaLnBrk="0">
                        <a:lnSpc>
                          <a:spcPct val="84000"/>
                        </a:lnSpc>
                        <a:spcBef>
                          <a:spcPts val="120"/>
                        </a:spcBef>
                      </a:pP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*无股息税</a:t>
                      </a:r>
                      <a:r>
                        <a:rPr sz="1200" kern="0" spc="-1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、无资本利得税</a:t>
                      </a:r>
                      <a:r>
                        <a:rPr sz="1200" kern="0" spc="-1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</a:t>
                      </a: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无遗产税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62928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企业所得税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42875" algn="l" rtl="0" eaLnBrk="0">
                        <a:lnSpc>
                          <a:spcPts val="1695"/>
                        </a:lnSpc>
                        <a:spcBef>
                          <a:spcPts val="135"/>
                        </a:spcBef>
                      </a:pP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(Corporate</a:t>
                      </a:r>
                      <a:r>
                        <a:rPr sz="1400" kern="0" spc="10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In</a:t>
                      </a: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come Tax)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5250" algn="l" rtl="0" eaLnBrk="0">
                        <a:lnSpc>
                          <a:spcPts val="1450"/>
                        </a:lnSpc>
                      </a:pPr>
                      <a:r>
                        <a:rPr sz="1200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税</a:t>
                      </a:r>
                      <a:r>
                        <a:rPr sz="1200" kern="0" spc="1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率 ：</a:t>
                      </a:r>
                      <a:r>
                        <a:rPr sz="12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2</a:t>
                      </a:r>
                      <a:r>
                        <a:rPr sz="12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5</a:t>
                      </a:r>
                      <a:r>
                        <a:rPr sz="1200" kern="0" spc="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%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5250" algn="l" rtl="0" eaLnBrk="0">
                        <a:lnSpc>
                          <a:spcPts val="1450"/>
                        </a:lnSpc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税率：</a:t>
                      </a:r>
                      <a:r>
                        <a:rPr sz="1200" kern="0" spc="-2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17%,初创公司前三年享受税务减免计划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347980" algn="l" rtl="0" eaLnBrk="0">
                        <a:lnSpc>
                          <a:spcPts val="1695"/>
                        </a:lnSpc>
                        <a:spcBef>
                          <a:spcPts val="0"/>
                        </a:spcBef>
                      </a:pP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消 费</a:t>
                      </a:r>
                      <a:r>
                        <a:rPr sz="1400" kern="0" spc="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税</a:t>
                      </a:r>
                      <a:r>
                        <a:rPr sz="1400" kern="0" spc="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/</a:t>
                      </a:r>
                      <a:r>
                        <a:rPr sz="1400" kern="0" spc="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增</a:t>
                      </a:r>
                      <a:r>
                        <a:rPr sz="1400" kern="0" spc="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值</a:t>
                      </a:r>
                      <a:r>
                        <a:rPr sz="1400" kern="0" spc="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税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672465" algn="l" rtl="0" eaLnBrk="0">
                        <a:lnSpc>
                          <a:spcPts val="1695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(GST/VAT)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652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通常分为13%</a:t>
                      </a:r>
                      <a:r>
                        <a:rPr sz="1200" kern="0" spc="-10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、9%</a:t>
                      </a:r>
                      <a:r>
                        <a:rPr sz="1200" kern="0" spc="-1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、6%</a:t>
                      </a:r>
                      <a:r>
                        <a:rPr sz="1200" kern="0" spc="-1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、0%几个档</a:t>
                      </a:r>
                      <a:r>
                        <a:rPr sz="1200" kern="0" spc="-20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，销售货物或</a:t>
                      </a: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者提供加工、修理修配劳务以及进口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货物、提供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96520" algn="l" rtl="0" eaLnBrk="0">
                        <a:lnSpc>
                          <a:spcPts val="1450"/>
                        </a:lnSpc>
                        <a:spcBef>
                          <a:spcPts val="205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有形动产租赁服务适用税率为：</a:t>
                      </a:r>
                      <a:r>
                        <a:rPr sz="1200" kern="0" spc="-2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13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%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8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00330" algn="l" rtl="0" eaLnBrk="0">
                        <a:lnSpc>
                          <a:spcPts val="1450"/>
                        </a:lnSpc>
                      </a:pP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GST税率</a:t>
                      </a:r>
                      <a:r>
                        <a:rPr sz="1200" kern="0" spc="-1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：9%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8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364490" algn="l" rtl="0" eaLnBrk="0">
                        <a:lnSpc>
                          <a:spcPct val="84000"/>
                        </a:lnSpc>
                      </a:pPr>
                      <a:r>
                        <a:rPr sz="14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房产交易产生税费</a:t>
                      </a:r>
                      <a:endParaRPr sz="14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3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6520" indent="-190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根据各地政策及交易情况不同而有所差异</a:t>
                      </a:r>
                      <a:r>
                        <a:rPr sz="1200" kern="0" spc="-2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但</a:t>
                      </a: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      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通常主要涉及契税、增值税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、个税</a:t>
                      </a:r>
                      <a:r>
                        <a:rPr sz="1200" kern="0" spc="-1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、印花税等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2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6520" indent="5080" algn="l" rtl="0" eaLnBrk="0">
                        <a:lnSpc>
                          <a:spcPct val="106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印花税+额外印花税</a:t>
                      </a:r>
                      <a:r>
                        <a:rPr sz="1200" kern="0" spc="-1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，根据PR/公民身份、购房套数税率有所不同</a:t>
                      </a: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    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外国人购房税率最高</a:t>
                      </a:r>
                      <a:r>
                        <a:rPr sz="1200" kern="0" spc="-1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：6</a:t>
                      </a: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6%</a:t>
                      </a:r>
                      <a:endParaRPr sz="12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04" name="textbox 504"/>
          <p:cNvSpPr/>
          <p:nvPr/>
        </p:nvSpPr>
        <p:spPr>
          <a:xfrm>
            <a:off x="7096074" y="321843"/>
            <a:ext cx="4280534" cy="6292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新加坡税收优势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158" name="textbox 15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picture 5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514" name="picture 5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840118" y="1498600"/>
            <a:ext cx="3351881" cy="5359400"/>
          </a:xfrm>
          <a:prstGeom prst="rect">
            <a:avLst/>
          </a:prstGeom>
        </p:spPr>
      </p:pic>
      <p:sp>
        <p:nvSpPr>
          <p:cNvPr id="516" name="textbox 516"/>
          <p:cNvSpPr/>
          <p:nvPr/>
        </p:nvSpPr>
        <p:spPr>
          <a:xfrm>
            <a:off x="386574" y="1870251"/>
            <a:ext cx="9472930" cy="37471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24000" algn="l" rtl="0" eaLnBrk="0">
              <a:lnSpc>
                <a:spcPts val="2420"/>
              </a:lnSpc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东南亚：利用产业优势&amp;进入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其他市场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1589405" algn="l" rtl="0" eaLnBrk="0">
              <a:lnSpc>
                <a:spcPct val="84000"/>
              </a:lnSpc>
              <a:spcBef>
                <a:spcPts val="350"/>
              </a:spcBef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新加坡+东南亚X国=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无限商机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69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  <a:spcBef>
                <a:spcPts val="1270"/>
              </a:spcBef>
            </a:pPr>
            <a:r>
              <a:rPr sz="4200" kern="0" spc="10" dirty="0">
                <a:solidFill>
                  <a:srgbClr val="052B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主权独立、</a:t>
            </a:r>
            <a:r>
              <a:rPr sz="4200" kern="0" spc="-520" dirty="0">
                <a:solidFill>
                  <a:srgbClr val="052B7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200" kern="0" spc="10" dirty="0">
                <a:solidFill>
                  <a:srgbClr val="0C297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政治稳定、</a:t>
            </a:r>
            <a:r>
              <a:rPr sz="4200" kern="0" spc="-390" dirty="0">
                <a:solidFill>
                  <a:srgbClr val="0C297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200" kern="0" spc="10" dirty="0">
                <a:solidFill>
                  <a:srgbClr val="0B287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华人社会</a:t>
            </a:r>
            <a:r>
              <a:rPr sz="4200" kern="0" spc="0" dirty="0">
                <a:solidFill>
                  <a:srgbClr val="0B287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4200" kern="0" spc="0" dirty="0">
                <a:solidFill>
                  <a:srgbClr val="0B287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200" kern="0" spc="0" dirty="0">
                <a:solidFill>
                  <a:srgbClr val="1721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财富</a:t>
            </a:r>
            <a:endParaRPr sz="4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9560" algn="l" rtl="0" eaLnBrk="0">
              <a:lnSpc>
                <a:spcPts val="5305"/>
              </a:lnSpc>
            </a:pPr>
            <a:r>
              <a:rPr sz="4200" kern="0" spc="110" dirty="0">
                <a:solidFill>
                  <a:srgbClr val="072D7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管理、</a:t>
            </a:r>
            <a:r>
              <a:rPr sz="4200" kern="0" spc="110" dirty="0">
                <a:solidFill>
                  <a:srgbClr val="0728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优质教育、</a:t>
            </a:r>
            <a:r>
              <a:rPr sz="4200" kern="0" spc="110" dirty="0">
                <a:solidFill>
                  <a:srgbClr val="0728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200" kern="0" spc="110" dirty="0">
                <a:solidFill>
                  <a:srgbClr val="042C7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全球最佳经商环境</a:t>
            </a:r>
            <a:endParaRPr sz="4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249930" indent="-778510" algn="l" rtl="0" eaLnBrk="0">
              <a:lnSpc>
                <a:spcPct val="103000"/>
              </a:lnSpc>
              <a:spcBef>
                <a:spcPts val="605"/>
              </a:spcBef>
            </a:pP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由新加坡经济发展局(EBD)提出</a:t>
            </a:r>
            <a:r>
              <a:rPr sz="2000" kern="0" spc="-3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，使新加坡与东南亚其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          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他国家的产业优势互补</a:t>
            </a:r>
            <a:r>
              <a:rPr sz="2000" kern="0" spc="-3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2000" b="1" kern="0" spc="-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，达成</a:t>
            </a: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1+1大于2的效应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marL="4895215" algn="l" rtl="0" eaLnBrk="0">
              <a:lnSpc>
                <a:spcPct val="84000"/>
              </a:lnSpc>
              <a:spcBef>
                <a:spcPts val="70"/>
              </a:spcBef>
            </a:pP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因此企业能够快速拓展区域市场</a:t>
            </a:r>
            <a:endParaRPr sz="20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518" name="textbox 518"/>
          <p:cNvSpPr/>
          <p:nvPr/>
        </p:nvSpPr>
        <p:spPr>
          <a:xfrm>
            <a:off x="6291580" y="309245"/>
            <a:ext cx="5466715" cy="527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立足新加坡</a:t>
            </a:r>
            <a:r>
              <a:rPr sz="3500" kern="0" spc="-5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</a:t>
            </a:r>
            <a:r>
              <a:rPr sz="3500" kern="0" spc="-9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3500" b="1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布局东南亚</a:t>
            </a:r>
            <a:endParaRPr sz="35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158" name="textbox 15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picture 5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528" name="picture 5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212698" y="1524000"/>
            <a:ext cx="2979299" cy="5334000"/>
          </a:xfrm>
          <a:prstGeom prst="rect">
            <a:avLst/>
          </a:prstGeom>
        </p:spPr>
      </p:pic>
      <p:graphicFrame>
        <p:nvGraphicFramePr>
          <p:cNvPr id="530" name="table 530"/>
          <p:cNvGraphicFramePr>
            <a:graphicFrameLocks noGrp="1"/>
          </p:cNvGraphicFramePr>
          <p:nvPr/>
        </p:nvGraphicFramePr>
        <p:xfrm>
          <a:off x="1175385" y="3641090"/>
          <a:ext cx="8552180" cy="1862455"/>
        </p:xfrm>
        <a:graphic>
          <a:graphicData uri="http://schemas.openxmlformats.org/drawingml/2006/table">
            <a:tbl>
              <a:tblPr/>
              <a:tblGrid>
                <a:gridCol w="4276090"/>
                <a:gridCol w="4276090"/>
              </a:tblGrid>
              <a:tr h="390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23952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申请获得</a:t>
                      </a:r>
                      <a:r>
                        <a:rPr sz="17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EP</a:t>
                      </a:r>
                      <a:r>
                        <a:rPr sz="17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工作签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10998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7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获取新加坡税务居民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FFFFF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4A8F"/>
                    </a:solidFill>
                  </a:tcPr>
                </a:tc>
              </a:tr>
              <a:tr h="14719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15570" algn="l" rtl="0" eaLnBrk="0">
                        <a:lnSpc>
                          <a:spcPct val="85000"/>
                        </a:lnSpc>
                      </a:pPr>
                      <a:r>
                        <a:rPr sz="17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*成为新加坡税务居民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15570" algn="l" rtl="0" eaLnBrk="0">
                        <a:lnSpc>
                          <a:spcPct val="85000"/>
                        </a:lnSpc>
                        <a:spcBef>
                          <a:spcPts val="425"/>
                        </a:spcBef>
                      </a:pPr>
                      <a:r>
                        <a:rPr sz="17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*享受新加坡个人所得税优惠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15570" algn="l" rtl="0" eaLnBrk="0">
                        <a:lnSpc>
                          <a:spcPct val="85000"/>
                        </a:lnSpc>
                        <a:spcBef>
                          <a:spcPts val="425"/>
                        </a:spcBef>
                      </a:pPr>
                      <a:r>
                        <a:rPr sz="17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*家人申请签证、</a:t>
                      </a:r>
                      <a:r>
                        <a:rPr sz="1700" kern="0" spc="-3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移居新加坡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F4A8F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4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779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7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对申请者的要求：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6045" algn="l" rtl="0" eaLnBrk="0">
                        <a:lnSpc>
                          <a:spcPct val="84000"/>
                        </a:lnSpc>
                        <a:spcBef>
                          <a:spcPts val="450"/>
                        </a:spcBef>
                      </a:pPr>
                      <a:r>
                        <a:rPr sz="17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*从事管理、</a:t>
                      </a:r>
                      <a:r>
                        <a:rPr sz="1700" kern="0" spc="-4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行政或</a:t>
                      </a:r>
                      <a:r>
                        <a:rPr sz="1700" kern="0" spc="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专业工作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6045" algn="l" rtl="0" eaLnBrk="0">
                        <a:lnSpc>
                          <a:spcPct val="85000"/>
                        </a:lnSpc>
                        <a:spcBef>
                          <a:spcPts val="425"/>
                        </a:spcBef>
                      </a:pPr>
                      <a:r>
                        <a:rPr sz="17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*良好的大学学位、</a:t>
                      </a:r>
                      <a:r>
                        <a:rPr sz="1700" kern="0" spc="-3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 </a:t>
                      </a:r>
                      <a:r>
                        <a:rPr sz="17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专业资格或专业技能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6045" algn="l" rtl="0" eaLnBrk="0">
                        <a:lnSpc>
                          <a:spcPts val="2175"/>
                        </a:lnSpc>
                        <a:spcBef>
                          <a:spcPts val="250"/>
                        </a:spcBef>
                      </a:pPr>
                      <a:r>
                        <a:rPr sz="17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*任职职位在短缺职业清单中(加分项)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  <a:p>
                      <a:pPr marL="106045" algn="l" rtl="0" eaLnBrk="0">
                        <a:lnSpc>
                          <a:spcPct val="95000"/>
                        </a:lnSpc>
                        <a:spcBef>
                          <a:spcPts val="180"/>
                        </a:spcBef>
                      </a:pPr>
                      <a:r>
                        <a:rPr sz="1700" kern="0" spc="1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*通过</a:t>
                      </a:r>
                      <a:r>
                        <a:rPr sz="17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Compass</a:t>
                      </a:r>
                      <a:r>
                        <a:rPr sz="1700" kern="0" spc="1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HYJunHei-45J"/>
                          <a:ea typeface="HYJunHei-45J"/>
                          <a:cs typeface="HYJunHei-45J"/>
                        </a:rPr>
                        <a:t>打分评估</a:t>
                      </a:r>
                      <a:endParaRPr sz="1700" dirty="0">
                        <a:latin typeface="HYJunHei-45J"/>
                        <a:ea typeface="HYJunHei-45J"/>
                        <a:cs typeface="HYJunHei-45J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F4A8F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F4A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532" name="textbox 532"/>
          <p:cNvSpPr/>
          <p:nvPr/>
        </p:nvSpPr>
        <p:spPr>
          <a:xfrm>
            <a:off x="7096074" y="321843"/>
            <a:ext cx="4280534" cy="628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新加坡身份规划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534" name="textbox 534"/>
          <p:cNvSpPr/>
          <p:nvPr/>
        </p:nvSpPr>
        <p:spPr>
          <a:xfrm>
            <a:off x="1163637" y="1961832"/>
            <a:ext cx="2504439" cy="887730"/>
          </a:xfrm>
          <a:prstGeom prst="rect">
            <a:avLst/>
          </a:prstGeom>
          <a:solidFill>
            <a:srgbClr val="7F7F7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ts val="3870"/>
              </a:lnSpc>
              <a:spcBef>
                <a:spcPts val="5"/>
              </a:spcBef>
            </a:pPr>
            <a:r>
              <a:rPr sz="3000" b="1" kern="0" spc="-220" dirty="0">
                <a:solidFill>
                  <a:srgbClr val="C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工作签证(EP）</a:t>
            </a:r>
            <a:endParaRPr sz="30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536" name="rect 536"/>
          <p:cNvSpPr/>
          <p:nvPr/>
        </p:nvSpPr>
        <p:spPr>
          <a:xfrm>
            <a:off x="7262177" y="1961832"/>
            <a:ext cx="2503805" cy="887729"/>
          </a:xfrm>
          <a:prstGeom prst="rect">
            <a:avLst/>
          </a:prstGeom>
          <a:solidFill>
            <a:srgbClr val="7F7F7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38" name="textbox 538"/>
          <p:cNvSpPr/>
          <p:nvPr/>
        </p:nvSpPr>
        <p:spPr>
          <a:xfrm>
            <a:off x="4212907" y="1961832"/>
            <a:ext cx="2503804" cy="887730"/>
          </a:xfrm>
          <a:prstGeom prst="rect">
            <a:avLst/>
          </a:prstGeom>
          <a:solidFill>
            <a:srgbClr val="7F7F7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ts val="3870"/>
              </a:lnSpc>
              <a:spcBef>
                <a:spcPts val="5"/>
              </a:spcBef>
            </a:pPr>
            <a:r>
              <a:rPr sz="3000" b="1" kern="0" spc="-210" dirty="0">
                <a:solidFill>
                  <a:srgbClr val="C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永久居民(PR）</a:t>
            </a:r>
            <a:endParaRPr sz="30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84" name="group 84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540" name="picture 5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542" name="textbox 542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544" name="textbox 544"/>
          <p:cNvSpPr/>
          <p:nvPr/>
        </p:nvSpPr>
        <p:spPr>
          <a:xfrm>
            <a:off x="6791959" y="2133091"/>
            <a:ext cx="2672714" cy="5245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99415" algn="l" rtl="0" eaLnBrk="0">
              <a:lnSpc>
                <a:spcPts val="3870"/>
              </a:lnSpc>
              <a:tabLst>
                <a:tab pos="892175" algn="l"/>
              </a:tabLst>
            </a:pPr>
            <a:r>
              <a:rPr sz="2900" kern="0" spc="0" dirty="0">
                <a:solidFill>
                  <a:srgbClr val="C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	</a:t>
            </a:r>
            <a:r>
              <a:rPr sz="2900" b="1" kern="0" spc="-180" dirty="0">
                <a:solidFill>
                  <a:srgbClr val="C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公民(SC）</a:t>
            </a:r>
            <a:endParaRPr sz="29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546" name="path 546"/>
          <p:cNvSpPr/>
          <p:nvPr/>
        </p:nvSpPr>
        <p:spPr>
          <a:xfrm>
            <a:off x="6804659" y="2145791"/>
            <a:ext cx="387096" cy="486155"/>
          </a:xfrm>
          <a:custGeom>
            <a:avLst/>
            <a:gdLst/>
            <a:ahLst/>
            <a:cxnLst/>
            <a:rect l="0" t="0" r="0" b="0"/>
            <a:pathLst>
              <a:path w="609" h="765">
                <a:moveTo>
                  <a:pt x="0" y="192"/>
                </a:moveTo>
                <a:lnTo>
                  <a:pt x="304" y="192"/>
                </a:lnTo>
                <a:lnTo>
                  <a:pt x="304" y="0"/>
                </a:lnTo>
                <a:lnTo>
                  <a:pt x="609" y="381"/>
                </a:lnTo>
                <a:lnTo>
                  <a:pt x="304" y="765"/>
                </a:lnTo>
                <a:lnTo>
                  <a:pt x="304" y="573"/>
                </a:lnTo>
                <a:lnTo>
                  <a:pt x="0" y="573"/>
                </a:lnTo>
                <a:lnTo>
                  <a:pt x="0" y="192"/>
                </a:lnTo>
              </a:path>
            </a:pathLst>
          </a:custGeom>
          <a:solidFill>
            <a:srgbClr val="C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50" name="path 550"/>
          <p:cNvSpPr/>
          <p:nvPr/>
        </p:nvSpPr>
        <p:spPr>
          <a:xfrm>
            <a:off x="3758183" y="2145791"/>
            <a:ext cx="387096" cy="486155"/>
          </a:xfrm>
          <a:custGeom>
            <a:avLst/>
            <a:gdLst/>
            <a:ahLst/>
            <a:cxnLst/>
            <a:rect l="0" t="0" r="0" b="0"/>
            <a:pathLst>
              <a:path w="609" h="765">
                <a:moveTo>
                  <a:pt x="0" y="192"/>
                </a:moveTo>
                <a:lnTo>
                  <a:pt x="304" y="192"/>
                </a:lnTo>
                <a:lnTo>
                  <a:pt x="304" y="0"/>
                </a:lnTo>
                <a:lnTo>
                  <a:pt x="609" y="381"/>
                </a:lnTo>
                <a:lnTo>
                  <a:pt x="304" y="765"/>
                </a:lnTo>
                <a:lnTo>
                  <a:pt x="304" y="573"/>
                </a:lnTo>
                <a:lnTo>
                  <a:pt x="0" y="573"/>
                </a:lnTo>
                <a:lnTo>
                  <a:pt x="0" y="192"/>
                </a:lnTo>
              </a:path>
            </a:pathLst>
          </a:custGeom>
          <a:solidFill>
            <a:srgbClr val="C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picture 5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54" name="textbox 554"/>
          <p:cNvSpPr/>
          <p:nvPr/>
        </p:nvSpPr>
        <p:spPr>
          <a:xfrm>
            <a:off x="4269576" y="2105061"/>
            <a:ext cx="3606165" cy="26562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7145" algn="l" rtl="0" eaLnBrk="0">
              <a:lnSpc>
                <a:spcPct val="84000"/>
              </a:lnSpc>
            </a:pP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挂名董事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7780" indent="6985" algn="l" rtl="0" eaLnBrk="0">
              <a:lnSpc>
                <a:spcPct val="105000"/>
              </a:lnSpc>
              <a:spcBef>
                <a:spcPts val="215"/>
              </a:spcBef>
            </a:pP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DPO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500" b="1" kern="0" spc="9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委任外籍董事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500" b="1" kern="0" spc="9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+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公司制度模板分享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注册地址服务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3335" algn="l" rtl="0" eaLnBrk="0">
              <a:lnSpc>
                <a:spcPct val="84000"/>
              </a:lnSpc>
              <a:spcBef>
                <a:spcPts val="250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秘书服务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5240" algn="l" rtl="0" eaLnBrk="0">
              <a:lnSpc>
                <a:spcPct val="85000"/>
              </a:lnSpc>
              <a:spcBef>
                <a:spcPts val="395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编制财务报表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9050" algn="l" rtl="0" eaLnBrk="0">
              <a:lnSpc>
                <a:spcPct val="83000"/>
              </a:lnSpc>
              <a:spcBef>
                <a:spcPts val="425"/>
              </a:spcBef>
            </a:pPr>
            <a:r>
              <a:rPr sz="1500" b="1" kern="0" spc="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记账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ct val="81000"/>
              </a:lnSpc>
              <a:spcBef>
                <a:spcPts val="415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企业所得税申报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ts val="1915"/>
              </a:lnSpc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企业年检申报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20320" algn="l" rtl="0" eaLnBrk="0">
              <a:lnSpc>
                <a:spcPct val="83000"/>
              </a:lnSpc>
              <a:spcBef>
                <a:spcPts val="470"/>
              </a:spcBef>
            </a:pP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CPF</a:t>
            </a: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申报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ct val="83000"/>
              </a:lnSpc>
              <a:spcBef>
                <a:spcPts val="430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个人所得税申报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5240" algn="l" rtl="0" eaLnBrk="0">
              <a:lnSpc>
                <a:spcPct val="85000"/>
              </a:lnSpc>
              <a:spcBef>
                <a:spcPts val="385"/>
              </a:spcBef>
            </a:pP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年审</a:t>
            </a:r>
            <a:endParaRPr sz="15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556" name="textbox 556"/>
          <p:cNvSpPr/>
          <p:nvPr/>
        </p:nvSpPr>
        <p:spPr>
          <a:xfrm>
            <a:off x="8520698" y="2105061"/>
            <a:ext cx="2263139" cy="26504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7145" algn="l" rtl="0" eaLnBrk="0">
              <a:lnSpc>
                <a:spcPct val="85000"/>
              </a:lnSpc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更换公司名字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7145" algn="l" rtl="0" eaLnBrk="0">
              <a:lnSpc>
                <a:spcPct val="84000"/>
              </a:lnSpc>
              <a:spcBef>
                <a:spcPts val="405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更换注册地址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7145" algn="l" rtl="0" eaLnBrk="0">
              <a:lnSpc>
                <a:spcPct val="85000"/>
              </a:lnSpc>
              <a:spcBef>
                <a:spcPts val="385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更改营业范围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7145" algn="l" rtl="0" eaLnBrk="0">
              <a:lnSpc>
                <a:spcPct val="83000"/>
              </a:lnSpc>
              <a:spcBef>
                <a:spcPts val="395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更改财年结算日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5240" algn="l" rtl="0" eaLnBrk="0">
              <a:lnSpc>
                <a:spcPts val="1915"/>
              </a:lnSpc>
            </a:pP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变更董事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7780" algn="l" rtl="0" eaLnBrk="0">
              <a:lnSpc>
                <a:spcPct val="84000"/>
              </a:lnSpc>
              <a:spcBef>
                <a:spcPts val="450"/>
              </a:spcBef>
            </a:pPr>
            <a:r>
              <a:rPr sz="15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转股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20320" indent="-3175" algn="l" rtl="0" eaLnBrk="0">
              <a:lnSpc>
                <a:spcPct val="105000"/>
              </a:lnSpc>
              <a:spcBef>
                <a:spcPts val="215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更换董事或股东个人信息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实缴资本更新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7145" algn="l" rtl="0" eaLnBrk="0">
              <a:lnSpc>
                <a:spcPct val="89000"/>
              </a:lnSpc>
              <a:spcBef>
                <a:spcPts val="175"/>
              </a:spcBef>
            </a:pPr>
            <a:r>
              <a:rPr sz="1500" b="1" kern="0" spc="50" dirty="0">
                <a:solidFill>
                  <a:srgbClr val="000000">
                    <a:alpha val="100000"/>
                  </a:srgbClr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增</a:t>
            </a:r>
            <a:r>
              <a:rPr sz="15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资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5240" algn="l" rtl="0" eaLnBrk="0">
              <a:lnSpc>
                <a:spcPct val="83000"/>
              </a:lnSpc>
              <a:spcBef>
                <a:spcPts val="370"/>
              </a:spcBef>
            </a:pP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年审延期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ts val="1915"/>
              </a:lnSpc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做帐延期</a:t>
            </a:r>
            <a:endParaRPr sz="15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558" name="textbox 558"/>
          <p:cNvSpPr/>
          <p:nvPr/>
        </p:nvSpPr>
        <p:spPr>
          <a:xfrm>
            <a:off x="1124164" y="2105669"/>
            <a:ext cx="2058035" cy="1924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公司注册费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5875" algn="l" rtl="0" eaLnBrk="0">
              <a:lnSpc>
                <a:spcPts val="1895"/>
              </a:lnSpc>
            </a:pP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挂名董事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ct val="84000"/>
              </a:lnSpc>
              <a:spcBef>
                <a:spcPts val="470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公司注册证明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ct val="84000"/>
              </a:lnSpc>
              <a:spcBef>
                <a:spcPts val="415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公司注册通知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ts val="1925"/>
              </a:lnSpc>
              <a:spcBef>
                <a:spcPts val="235"/>
              </a:spcBef>
            </a:pPr>
            <a:r>
              <a:rPr sz="1500" b="1" kern="0" spc="12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公司营业执照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Bizfile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2700" indent="3175" algn="l" rtl="0" eaLnBrk="0">
              <a:lnSpc>
                <a:spcPct val="98000"/>
              </a:lnSpc>
              <a:spcBef>
                <a:spcPts val="30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担任董事和秘书同意书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股东证明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ct val="85000"/>
              </a:lnSpc>
              <a:spcBef>
                <a:spcPts val="425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客户尽职调查服务</a:t>
            </a:r>
            <a:endParaRPr sz="15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560" name="textbox 560"/>
          <p:cNvSpPr/>
          <p:nvPr/>
        </p:nvSpPr>
        <p:spPr>
          <a:xfrm>
            <a:off x="7096074" y="321843"/>
            <a:ext cx="4280534" cy="628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新加坡公司业务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86" name="group 86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562" name="picture 56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564" name="textbox 564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566" name="textbox 566"/>
          <p:cNvSpPr/>
          <p:nvPr/>
        </p:nvSpPr>
        <p:spPr>
          <a:xfrm>
            <a:off x="8520900" y="5480749"/>
            <a:ext cx="1855470" cy="11931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7780" algn="l" rtl="0" eaLnBrk="0">
              <a:lnSpc>
                <a:spcPct val="84000"/>
              </a:lnSpc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开设个人银行账户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7780" algn="l" rtl="0" eaLnBrk="0">
              <a:lnSpc>
                <a:spcPct val="106000"/>
              </a:lnSpc>
              <a:spcBef>
                <a:spcPts val="200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开通公司公积金账户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开通公积金自动扣款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申请个人税号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ct val="83000"/>
              </a:lnSpc>
              <a:spcBef>
                <a:spcPts val="260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个人报税</a:t>
            </a:r>
            <a:endParaRPr sz="15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568" name="textbox 568"/>
          <p:cNvSpPr/>
          <p:nvPr/>
        </p:nvSpPr>
        <p:spPr>
          <a:xfrm>
            <a:off x="4270588" y="5457199"/>
            <a:ext cx="1446530" cy="1192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公司注销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3970" indent="1905" algn="l" rtl="0" eaLnBrk="0">
              <a:lnSpc>
                <a:spcPct val="105000"/>
              </a:lnSpc>
              <a:spcBef>
                <a:spcPts val="225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开设网上公司户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激活海关账户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3335" algn="l" rtl="0" eaLnBrk="0">
              <a:lnSpc>
                <a:spcPct val="84000"/>
              </a:lnSpc>
              <a:spcBef>
                <a:spcPts val="255"/>
              </a:spcBef>
            </a:pP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信件代发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7145" algn="l" rtl="0" eaLnBrk="0">
              <a:lnSpc>
                <a:spcPct val="84000"/>
              </a:lnSpc>
              <a:spcBef>
                <a:spcPts val="400"/>
              </a:spcBef>
            </a:pP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共享办公室</a:t>
            </a:r>
            <a:endParaRPr sz="15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570" name="textbox 570"/>
          <p:cNvSpPr/>
          <p:nvPr/>
        </p:nvSpPr>
        <p:spPr>
          <a:xfrm>
            <a:off x="1140471" y="4726057"/>
            <a:ext cx="1155700" cy="9791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4130" algn="l" rtl="0" eaLnBrk="0">
              <a:lnSpc>
                <a:spcPct val="80000"/>
              </a:lnSpc>
            </a:pP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EP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申请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24130" algn="l" rtl="0" eaLnBrk="0">
              <a:lnSpc>
                <a:spcPts val="1930"/>
              </a:lnSpc>
            </a:pP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EP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续约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24130" algn="l" rtl="0" eaLnBrk="0">
              <a:lnSpc>
                <a:spcPts val="1910"/>
              </a:lnSpc>
            </a:pP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DP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申请</a:t>
            </a:r>
            <a:endParaRPr sz="15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ts val="1925"/>
              </a:lnSpc>
              <a:spcBef>
                <a:spcPts val="295"/>
              </a:spcBef>
            </a:pPr>
            <a:r>
              <a:rPr sz="1500" b="1" kern="0" spc="9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永居申请/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PR</a:t>
            </a:r>
            <a:endParaRPr sz="1500" dirty="0">
              <a:latin typeface="HYJunHei-45J"/>
              <a:ea typeface="HYJunHei-45J"/>
              <a:cs typeface="HYJunHei-45J"/>
            </a:endParaRPr>
          </a:p>
        </p:txBody>
      </p:sp>
      <p:pic>
        <p:nvPicPr>
          <p:cNvPr id="574" name="picture 5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32090" y="4262030"/>
            <a:ext cx="1763395" cy="328002"/>
          </a:xfrm>
          <a:prstGeom prst="rect">
            <a:avLst/>
          </a:prstGeom>
        </p:spPr>
      </p:pic>
      <p:pic>
        <p:nvPicPr>
          <p:cNvPr id="576" name="picture 5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540039" y="4992687"/>
            <a:ext cx="1409255" cy="326263"/>
          </a:xfrm>
          <a:prstGeom prst="rect">
            <a:avLst/>
          </a:prstGeom>
        </p:spPr>
      </p:pic>
      <p:pic>
        <p:nvPicPr>
          <p:cNvPr id="578" name="picture 5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544217" y="1541462"/>
            <a:ext cx="1405077" cy="326961"/>
          </a:xfrm>
          <a:prstGeom prst="rect">
            <a:avLst/>
          </a:prstGeom>
        </p:spPr>
      </p:pic>
      <p:pic>
        <p:nvPicPr>
          <p:cNvPr id="580" name="picture 5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275150" y="4990147"/>
            <a:ext cx="1401228" cy="326263"/>
          </a:xfrm>
          <a:prstGeom prst="rect">
            <a:avLst/>
          </a:prstGeom>
        </p:spPr>
      </p:pic>
      <p:pic>
        <p:nvPicPr>
          <p:cNvPr id="582" name="picture 58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130693" y="1514576"/>
            <a:ext cx="1402283" cy="323812"/>
          </a:xfrm>
          <a:prstGeom prst="rect">
            <a:avLst/>
          </a:prstGeom>
        </p:spPr>
      </p:pic>
      <p:pic>
        <p:nvPicPr>
          <p:cNvPr id="584" name="picture 58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016436" y="1513522"/>
            <a:ext cx="1380668" cy="326263"/>
          </a:xfrm>
          <a:prstGeom prst="rect">
            <a:avLst/>
          </a:prstGeom>
        </p:spPr>
      </p:pic>
      <p:pic>
        <p:nvPicPr>
          <p:cNvPr id="586" name="picture 58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277118" y="1517713"/>
            <a:ext cx="661225" cy="31683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picture 5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590" name="picture 5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611367" y="2153411"/>
            <a:ext cx="6266688" cy="3509771"/>
          </a:xfrm>
          <a:prstGeom prst="rect">
            <a:avLst/>
          </a:prstGeom>
        </p:spPr>
      </p:pic>
      <p:pic>
        <p:nvPicPr>
          <p:cNvPr id="592" name="picture 5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90444" y="1565147"/>
            <a:ext cx="2657855" cy="4725923"/>
          </a:xfrm>
          <a:prstGeom prst="rect">
            <a:avLst/>
          </a:prstGeom>
        </p:spPr>
      </p:pic>
      <p:pic>
        <p:nvPicPr>
          <p:cNvPr id="594" name="picture 5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7848" y="1565148"/>
            <a:ext cx="2318004" cy="4724400"/>
          </a:xfrm>
          <a:prstGeom prst="rect">
            <a:avLst/>
          </a:prstGeom>
        </p:spPr>
      </p:pic>
      <p:grpSp>
        <p:nvGrpSpPr>
          <p:cNvPr id="88" name="group 88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596" name="picture 59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598" name="textbox 59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600" name="textbox 600"/>
          <p:cNvSpPr/>
          <p:nvPr/>
        </p:nvSpPr>
        <p:spPr>
          <a:xfrm>
            <a:off x="9304604" y="322453"/>
            <a:ext cx="2449829" cy="625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案例展示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picture 6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06" name="picture 6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5676810"/>
          </a:xfrm>
          <a:prstGeom prst="rect">
            <a:avLst/>
          </a:prstGeom>
        </p:spPr>
      </p:pic>
      <p:sp>
        <p:nvSpPr>
          <p:cNvPr id="608" name="textbox 608"/>
          <p:cNvSpPr/>
          <p:nvPr/>
        </p:nvSpPr>
        <p:spPr>
          <a:xfrm>
            <a:off x="7404717" y="815187"/>
            <a:ext cx="3685540" cy="39789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78000"/>
              </a:lnSpc>
              <a:spcBef>
                <a:spcPts val="0"/>
              </a:spcBef>
            </a:pPr>
            <a:r>
              <a:rPr sz="5900" b="1" kern="0" spc="4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服务团队</a:t>
            </a:r>
            <a:endParaRPr sz="5900" dirty="0">
              <a:latin typeface="HYJunHei-45J"/>
              <a:ea typeface="HYJunHei-45J"/>
              <a:cs typeface="HYJunHei-45J"/>
            </a:endParaRPr>
          </a:p>
          <a:p>
            <a:pPr marL="742315" algn="l" rtl="0" eaLnBrk="0">
              <a:lnSpc>
                <a:spcPts val="8750"/>
              </a:lnSpc>
            </a:pPr>
            <a:r>
              <a:rPr sz="5900" b="1" kern="0" spc="11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&amp;</a:t>
            </a:r>
            <a:r>
              <a:rPr sz="5900" b="1" kern="0" spc="11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优势</a:t>
            </a:r>
            <a:endParaRPr sz="59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ct val="82000"/>
              </a:lnSpc>
              <a:spcBef>
                <a:spcPts val="1385"/>
              </a:spcBef>
            </a:pPr>
            <a:r>
              <a:rPr sz="320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3200" b="1" kern="0" spc="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团队介绍</a:t>
            </a:r>
            <a:endParaRPr sz="32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6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  <a:spcBef>
                <a:spcPts val="960"/>
              </a:spcBef>
            </a:pPr>
            <a:r>
              <a:rPr sz="320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3200" b="1" kern="0" spc="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企业资质</a:t>
            </a:r>
            <a:endParaRPr sz="32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6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8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320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3200" b="1" kern="0" spc="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服务优势</a:t>
            </a:r>
            <a:endParaRPr sz="32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90" name="group 90"/>
          <p:cNvGrpSpPr/>
          <p:nvPr/>
        </p:nvGrpSpPr>
        <p:grpSpPr>
          <a:xfrm rot="21600000">
            <a:off x="3555866" y="6092433"/>
            <a:ext cx="5131660" cy="414572"/>
            <a:chOff x="0" y="0"/>
            <a:chExt cx="5131660" cy="414572"/>
          </a:xfrm>
        </p:grpSpPr>
        <p:pic>
          <p:nvPicPr>
            <p:cNvPr id="610" name="picture 6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131660" cy="414572"/>
            </a:xfrm>
            <a:prstGeom prst="rect">
              <a:avLst/>
            </a:prstGeom>
          </p:spPr>
        </p:pic>
        <p:sp>
          <p:nvSpPr>
            <p:cNvPr id="612" name="textbox 612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97815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picture 6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18" name="picture 6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26135" y="1461735"/>
            <a:ext cx="4793631" cy="2271372"/>
          </a:xfrm>
          <a:prstGeom prst="rect">
            <a:avLst/>
          </a:prstGeom>
        </p:spPr>
      </p:pic>
      <p:pic>
        <p:nvPicPr>
          <p:cNvPr id="620" name="picture 6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658655" y="4367942"/>
            <a:ext cx="3382098" cy="2065573"/>
          </a:xfrm>
          <a:prstGeom prst="rect">
            <a:avLst/>
          </a:prstGeom>
        </p:spPr>
      </p:pic>
      <p:pic>
        <p:nvPicPr>
          <p:cNvPr id="622" name="picture 6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025620" y="1461715"/>
            <a:ext cx="3006976" cy="2256840"/>
          </a:xfrm>
          <a:prstGeom prst="rect">
            <a:avLst/>
          </a:prstGeom>
        </p:spPr>
      </p:pic>
      <p:pic>
        <p:nvPicPr>
          <p:cNvPr id="624" name="picture 6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382668" y="4367351"/>
            <a:ext cx="3201816" cy="2056552"/>
          </a:xfrm>
          <a:prstGeom prst="rect">
            <a:avLst/>
          </a:prstGeom>
        </p:spPr>
      </p:pic>
      <p:pic>
        <p:nvPicPr>
          <p:cNvPr id="626" name="picture 6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217736" y="4366723"/>
            <a:ext cx="3038940" cy="2057164"/>
          </a:xfrm>
          <a:prstGeom prst="rect">
            <a:avLst/>
          </a:prstGeom>
        </p:spPr>
      </p:pic>
      <p:pic>
        <p:nvPicPr>
          <p:cNvPr id="628" name="picture 6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219761" y="3790028"/>
            <a:ext cx="9829963" cy="528373"/>
          </a:xfrm>
          <a:prstGeom prst="rect">
            <a:avLst/>
          </a:prstGeom>
        </p:spPr>
      </p:pic>
      <p:pic>
        <p:nvPicPr>
          <p:cNvPr id="630" name="picture 6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131874" y="1461722"/>
            <a:ext cx="1806633" cy="2270137"/>
          </a:xfrm>
          <a:prstGeom prst="rect">
            <a:avLst/>
          </a:prstGeom>
        </p:spPr>
      </p:pic>
      <p:grpSp>
        <p:nvGrpSpPr>
          <p:cNvPr id="92" name="group 92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632" name="picture 63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634" name="textbox 634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636" name="textbox 636"/>
          <p:cNvSpPr/>
          <p:nvPr/>
        </p:nvSpPr>
        <p:spPr>
          <a:xfrm>
            <a:off x="1347851" y="3799484"/>
            <a:ext cx="4697095" cy="477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3500" b="1" kern="0" spc="5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同心齐聚力</a:t>
            </a:r>
            <a:r>
              <a:rPr sz="3500" kern="0" spc="5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3500" b="1" kern="0" spc="5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迈上新</a:t>
            </a:r>
            <a:r>
              <a:rPr sz="3500" b="1" kern="0" spc="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台阶</a:t>
            </a:r>
            <a:endParaRPr sz="35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638" name="textbox 638"/>
          <p:cNvSpPr/>
          <p:nvPr/>
        </p:nvSpPr>
        <p:spPr>
          <a:xfrm>
            <a:off x="6218910" y="3856177"/>
            <a:ext cx="4784090" cy="377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3970" indent="-1270" algn="l" rtl="0" eaLnBrk="0">
              <a:lnSpc>
                <a:spcPct val="96000"/>
              </a:lnSpc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真诚细心的服务每一位客户；服务逾10万客户</a:t>
            </a:r>
            <a:r>
              <a:rPr sz="1200" kern="0" spc="-14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，用心对待每一次交付。</a:t>
            </a: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以正向价值观开展事业；做对客户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对社会有价值的事。</a:t>
            </a:r>
            <a:endParaRPr sz="12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640" name="textbox 640"/>
          <p:cNvSpPr/>
          <p:nvPr/>
        </p:nvSpPr>
        <p:spPr>
          <a:xfrm>
            <a:off x="9375571" y="330377"/>
            <a:ext cx="2400300" cy="617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4700" b="1" kern="0" spc="-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团队介绍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" name="picture 6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46" name="picture 6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18011" y="4351407"/>
            <a:ext cx="4676827" cy="2126489"/>
          </a:xfrm>
          <a:prstGeom prst="rect">
            <a:avLst/>
          </a:prstGeom>
        </p:spPr>
      </p:pic>
      <p:pic>
        <p:nvPicPr>
          <p:cNvPr id="648" name="picture 6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95592" y="1326353"/>
            <a:ext cx="3608816" cy="2424091"/>
          </a:xfrm>
          <a:prstGeom prst="rect">
            <a:avLst/>
          </a:prstGeom>
        </p:spPr>
      </p:pic>
      <p:pic>
        <p:nvPicPr>
          <p:cNvPr id="650" name="picture 6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95621" y="4351415"/>
            <a:ext cx="3866553" cy="2127106"/>
          </a:xfrm>
          <a:prstGeom prst="rect">
            <a:avLst/>
          </a:prstGeom>
        </p:spPr>
      </p:pic>
      <p:grpSp>
        <p:nvGrpSpPr>
          <p:cNvPr id="94" name="group 94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652" name="picture 6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654" name="textbox 654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pic>
        <p:nvPicPr>
          <p:cNvPr id="656" name="picture 6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855472" y="1347427"/>
            <a:ext cx="3344097" cy="2385699"/>
          </a:xfrm>
          <a:prstGeom prst="rect">
            <a:avLst/>
          </a:prstGeom>
        </p:spPr>
      </p:pic>
      <p:pic>
        <p:nvPicPr>
          <p:cNvPr id="658" name="picture 6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611971" y="1326372"/>
            <a:ext cx="3197834" cy="2413249"/>
          </a:xfrm>
          <a:prstGeom prst="rect">
            <a:avLst/>
          </a:prstGeom>
        </p:spPr>
      </p:pic>
      <p:pic>
        <p:nvPicPr>
          <p:cNvPr id="660" name="picture 6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219761" y="3790028"/>
            <a:ext cx="9829963" cy="528373"/>
          </a:xfrm>
          <a:prstGeom prst="rect">
            <a:avLst/>
          </a:prstGeom>
        </p:spPr>
      </p:pic>
      <p:pic>
        <p:nvPicPr>
          <p:cNvPr id="662" name="picture 6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9654448" y="4351487"/>
            <a:ext cx="1595277" cy="2107953"/>
          </a:xfrm>
          <a:prstGeom prst="rect">
            <a:avLst/>
          </a:prstGeom>
        </p:spPr>
      </p:pic>
      <p:sp>
        <p:nvSpPr>
          <p:cNvPr id="664" name="textbox 664"/>
          <p:cNvSpPr/>
          <p:nvPr/>
        </p:nvSpPr>
        <p:spPr>
          <a:xfrm>
            <a:off x="1347851" y="3799484"/>
            <a:ext cx="4697095" cy="4775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3500" b="1" kern="0" spc="5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同心齐聚力</a:t>
            </a:r>
            <a:r>
              <a:rPr sz="3500" kern="0" spc="5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3500" b="1" kern="0" spc="5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迈上新</a:t>
            </a:r>
            <a:r>
              <a:rPr sz="3500" b="1" kern="0" spc="40" dirty="0">
                <a:solidFill>
                  <a:srgbClr val="00206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台阶</a:t>
            </a:r>
            <a:endParaRPr sz="35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666" name="textbox 666"/>
          <p:cNvSpPr/>
          <p:nvPr/>
        </p:nvSpPr>
        <p:spPr>
          <a:xfrm>
            <a:off x="6218910" y="3856177"/>
            <a:ext cx="4784090" cy="377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3970" indent="-1270" algn="l" rtl="0" eaLnBrk="0">
              <a:lnSpc>
                <a:spcPct val="96000"/>
              </a:lnSpc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真诚细心的服务每一位客户；服务逾10万客户</a:t>
            </a:r>
            <a:r>
              <a:rPr sz="1200" kern="0" spc="-14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，用心对待每一次交付。</a:t>
            </a: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以正向价值观开展事业；做对客户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对社会有价值的事。</a:t>
            </a:r>
            <a:endParaRPr sz="12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668" name="textbox 668"/>
          <p:cNvSpPr/>
          <p:nvPr/>
        </p:nvSpPr>
        <p:spPr>
          <a:xfrm>
            <a:off x="9375571" y="330377"/>
            <a:ext cx="2400300" cy="617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4700" b="1" kern="0" spc="-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团队介绍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" name="picture 7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750" name="picture 7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023362" y="1813087"/>
            <a:ext cx="2914381" cy="3902354"/>
          </a:xfrm>
          <a:prstGeom prst="rect">
            <a:avLst/>
          </a:prstGeom>
        </p:spPr>
      </p:pic>
      <p:pic>
        <p:nvPicPr>
          <p:cNvPr id="752" name="picture 7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53500" y="1817547"/>
            <a:ext cx="6825167" cy="1662127"/>
          </a:xfrm>
          <a:prstGeom prst="rect">
            <a:avLst/>
          </a:prstGeom>
        </p:spPr>
      </p:pic>
      <p:pic>
        <p:nvPicPr>
          <p:cNvPr id="754" name="picture 7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52786" y="3518749"/>
            <a:ext cx="1767124" cy="2200938"/>
          </a:xfrm>
          <a:prstGeom prst="rect">
            <a:avLst/>
          </a:prstGeom>
        </p:spPr>
      </p:pic>
      <p:pic>
        <p:nvPicPr>
          <p:cNvPr id="756" name="picture 7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370739" y="3507571"/>
            <a:ext cx="1587398" cy="2221541"/>
          </a:xfrm>
          <a:prstGeom prst="rect">
            <a:avLst/>
          </a:prstGeom>
        </p:spPr>
      </p:pic>
      <p:pic>
        <p:nvPicPr>
          <p:cNvPr id="758" name="picture 7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664628" y="3512051"/>
            <a:ext cx="1595851" cy="2199290"/>
          </a:xfrm>
          <a:prstGeom prst="rect">
            <a:avLst/>
          </a:prstGeom>
        </p:spPr>
      </p:pic>
      <p:pic>
        <p:nvPicPr>
          <p:cNvPr id="760" name="picture 76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013505" y="3520355"/>
            <a:ext cx="1525132" cy="2190889"/>
          </a:xfrm>
          <a:prstGeom prst="rect">
            <a:avLst/>
          </a:prstGeom>
        </p:spPr>
      </p:pic>
      <p:grpSp>
        <p:nvGrpSpPr>
          <p:cNvPr id="100" name="group 100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762" name="picture 76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764" name="textbox 764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766" name="textbox 766"/>
          <p:cNvSpPr/>
          <p:nvPr/>
        </p:nvSpPr>
        <p:spPr>
          <a:xfrm>
            <a:off x="9321317" y="324281"/>
            <a:ext cx="2454275" cy="6235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企业资质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picture 7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772" name="picture 7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51976" y="1664303"/>
            <a:ext cx="1770798" cy="1383643"/>
          </a:xfrm>
          <a:prstGeom prst="rect">
            <a:avLst/>
          </a:prstGeom>
        </p:spPr>
      </p:pic>
      <p:pic>
        <p:nvPicPr>
          <p:cNvPr id="774" name="picture 7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33511" y="1672239"/>
            <a:ext cx="1796490" cy="1409777"/>
          </a:xfrm>
          <a:prstGeom prst="rect">
            <a:avLst/>
          </a:prstGeom>
        </p:spPr>
      </p:pic>
      <p:pic>
        <p:nvPicPr>
          <p:cNvPr id="776" name="picture 7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02599" y="1706078"/>
            <a:ext cx="11448005" cy="4092645"/>
          </a:xfrm>
          <a:prstGeom prst="rect">
            <a:avLst/>
          </a:prstGeom>
        </p:spPr>
      </p:pic>
      <p:pic>
        <p:nvPicPr>
          <p:cNvPr id="778" name="picture 7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02006" y="1722588"/>
            <a:ext cx="1807933" cy="1309079"/>
          </a:xfrm>
          <a:prstGeom prst="rect">
            <a:avLst/>
          </a:prstGeom>
        </p:spPr>
      </p:pic>
      <p:pic>
        <p:nvPicPr>
          <p:cNvPr id="780" name="picture 7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269156" y="1722588"/>
            <a:ext cx="1744718" cy="1309079"/>
          </a:xfrm>
          <a:prstGeom prst="rect">
            <a:avLst/>
          </a:prstGeom>
        </p:spPr>
      </p:pic>
      <p:pic>
        <p:nvPicPr>
          <p:cNvPr id="782" name="picture 78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215431" y="1715079"/>
            <a:ext cx="1744718" cy="1307479"/>
          </a:xfrm>
          <a:prstGeom prst="rect">
            <a:avLst/>
          </a:prstGeom>
        </p:spPr>
      </p:pic>
      <p:grpSp>
        <p:nvGrpSpPr>
          <p:cNvPr id="102" name="group 102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784" name="picture 78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786" name="textbox 786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788" name="textbox 788"/>
          <p:cNvSpPr/>
          <p:nvPr/>
        </p:nvSpPr>
        <p:spPr>
          <a:xfrm>
            <a:off x="9321317" y="324281"/>
            <a:ext cx="2454275" cy="6235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企业资质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2" name="picture 7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794" name="picture 7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68874" y="2265027"/>
            <a:ext cx="3858851" cy="3808789"/>
          </a:xfrm>
          <a:prstGeom prst="rect">
            <a:avLst/>
          </a:prstGeom>
        </p:spPr>
      </p:pic>
      <p:pic>
        <p:nvPicPr>
          <p:cNvPr id="796" name="picture 7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525613" y="1986320"/>
            <a:ext cx="2838599" cy="3643636"/>
          </a:xfrm>
          <a:prstGeom prst="rect">
            <a:avLst/>
          </a:prstGeom>
        </p:spPr>
      </p:pic>
      <p:pic>
        <p:nvPicPr>
          <p:cNvPr id="798" name="picture 7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501324" y="1589632"/>
            <a:ext cx="1931505" cy="4495653"/>
          </a:xfrm>
          <a:prstGeom prst="rect">
            <a:avLst/>
          </a:prstGeom>
        </p:spPr>
      </p:pic>
      <p:pic>
        <p:nvPicPr>
          <p:cNvPr id="800" name="picture 8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501324" y="3117304"/>
            <a:ext cx="1919174" cy="1443709"/>
          </a:xfrm>
          <a:prstGeom prst="rect">
            <a:avLst/>
          </a:prstGeom>
        </p:spPr>
      </p:pic>
      <p:pic>
        <p:nvPicPr>
          <p:cNvPr id="802" name="picture 8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468381" y="1589156"/>
            <a:ext cx="1891565" cy="1422795"/>
          </a:xfrm>
          <a:prstGeom prst="rect">
            <a:avLst/>
          </a:prstGeom>
        </p:spPr>
      </p:pic>
      <p:grpSp>
        <p:nvGrpSpPr>
          <p:cNvPr id="104" name="group 104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804" name="picture 80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806" name="textbox 806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808" name="textbox 808"/>
          <p:cNvSpPr/>
          <p:nvPr/>
        </p:nvSpPr>
        <p:spPr>
          <a:xfrm>
            <a:off x="9321317" y="324281"/>
            <a:ext cx="2454275" cy="6235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企业资质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2" name="picture 8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814" name="picture 8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736984" y="2282189"/>
            <a:ext cx="2138712" cy="2740892"/>
          </a:xfrm>
          <a:prstGeom prst="rect">
            <a:avLst/>
          </a:prstGeom>
        </p:spPr>
      </p:pic>
      <p:pic>
        <p:nvPicPr>
          <p:cNvPr id="816" name="picture 8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644371" y="2292966"/>
            <a:ext cx="2142035" cy="2729362"/>
          </a:xfrm>
          <a:prstGeom prst="rect">
            <a:avLst/>
          </a:prstGeom>
        </p:spPr>
      </p:pic>
      <p:pic>
        <p:nvPicPr>
          <p:cNvPr id="818" name="picture 8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11049" y="2290557"/>
            <a:ext cx="2139183" cy="2730966"/>
          </a:xfrm>
          <a:prstGeom prst="rect">
            <a:avLst/>
          </a:prstGeom>
        </p:spPr>
      </p:pic>
      <p:pic>
        <p:nvPicPr>
          <p:cNvPr id="820" name="picture 8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360558" y="2292992"/>
            <a:ext cx="2139653" cy="2729913"/>
          </a:xfrm>
          <a:prstGeom prst="rect">
            <a:avLst/>
          </a:prstGeom>
        </p:spPr>
      </p:pic>
      <p:pic>
        <p:nvPicPr>
          <p:cNvPr id="822" name="picture 8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049089" y="2293601"/>
            <a:ext cx="2139182" cy="2729362"/>
          </a:xfrm>
          <a:prstGeom prst="rect">
            <a:avLst/>
          </a:prstGeom>
        </p:spPr>
      </p:pic>
      <p:grpSp>
        <p:nvGrpSpPr>
          <p:cNvPr id="106" name="group 106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824" name="picture 8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826" name="textbox 826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828" name="textbox 828"/>
          <p:cNvSpPr/>
          <p:nvPr/>
        </p:nvSpPr>
        <p:spPr>
          <a:xfrm>
            <a:off x="9321317" y="324281"/>
            <a:ext cx="2454275" cy="6235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企业资质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" name="picture 8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834" name="picture 8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08702" y="960363"/>
            <a:ext cx="5131506" cy="414572"/>
          </a:xfrm>
          <a:prstGeom prst="rect">
            <a:avLst/>
          </a:prstGeom>
        </p:spPr>
      </p:pic>
      <p:grpSp>
        <p:nvGrpSpPr>
          <p:cNvPr id="108" name="group 108"/>
          <p:cNvGrpSpPr/>
          <p:nvPr/>
        </p:nvGrpSpPr>
        <p:grpSpPr>
          <a:xfrm rot="21600000">
            <a:off x="1348739" y="336372"/>
            <a:ext cx="10413999" cy="6164636"/>
            <a:chOff x="0" y="0"/>
            <a:chExt cx="10413999" cy="6164636"/>
          </a:xfrm>
        </p:grpSpPr>
        <p:pic>
          <p:nvPicPr>
            <p:cNvPr id="836" name="picture 8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1314119"/>
              <a:ext cx="9026651" cy="3497630"/>
            </a:xfrm>
            <a:prstGeom prst="rect">
              <a:avLst/>
            </a:prstGeom>
          </p:spPr>
        </p:pic>
        <p:sp>
          <p:nvSpPr>
            <p:cNvPr id="838" name="textbox 838"/>
            <p:cNvSpPr/>
            <p:nvPr/>
          </p:nvSpPr>
          <p:spPr>
            <a:xfrm>
              <a:off x="5637168" y="-12700"/>
              <a:ext cx="4789804" cy="9912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3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r" rtl="0" eaLnBrk="0">
                <a:lnSpc>
                  <a:spcPct val="84000"/>
                </a:lnSpc>
              </a:pPr>
              <a:r>
                <a:rPr sz="4700" b="1" kern="0" spc="5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服务优势</a:t>
              </a:r>
              <a:endParaRPr sz="4700" dirty="0">
                <a:latin typeface="HYJunHei-45J"/>
                <a:ea typeface="HYJunHei-45J"/>
                <a:cs typeface="HYJunHei-45J"/>
              </a:endParaRPr>
            </a:p>
            <a:p>
              <a:pPr marL="12700" algn="l" rtl="0" eaLnBrk="0">
                <a:lnSpc>
                  <a:spcPts val="2420"/>
                </a:lnSpc>
                <a:spcBef>
                  <a:spcPts val="46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  <p:sp>
          <p:nvSpPr>
            <p:cNvPr id="840" name="textbox 840"/>
            <p:cNvSpPr/>
            <p:nvPr/>
          </p:nvSpPr>
          <p:spPr>
            <a:xfrm>
              <a:off x="1273354" y="5014606"/>
              <a:ext cx="2768600" cy="11728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5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67005" algn="l" rtl="0" eaLnBrk="0">
                <a:lnSpc>
                  <a:spcPct val="84000"/>
                </a:lnSpc>
              </a:pPr>
              <a:r>
                <a:rPr sz="2700" b="1" kern="0" spc="6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优质服务个性化</a:t>
              </a:r>
              <a:endParaRPr sz="2700" dirty="0">
                <a:latin typeface="HYJunHei-45J"/>
                <a:ea typeface="HYJunHei-45J"/>
                <a:cs typeface="HYJunHei-45J"/>
              </a:endParaRPr>
            </a:p>
            <a:p>
              <a:pPr marL="12700" algn="l" rtl="0" eaLnBrk="0">
                <a:lnSpc>
                  <a:spcPct val="85000"/>
                </a:lnSpc>
                <a:spcBef>
                  <a:spcPts val="905"/>
                </a:spcBef>
              </a:pPr>
              <a:r>
                <a:rPr sz="1100" kern="0" spc="8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一对一个性化离岸筹划方案</a:t>
              </a:r>
              <a:r>
                <a:rPr sz="1100" kern="0" spc="-9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100" kern="0" spc="8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</a:t>
              </a:r>
              <a:r>
                <a:rPr sz="1100" kern="0" spc="-2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100" kern="0" spc="8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例</a:t>
              </a: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如公司架</a:t>
              </a:r>
              <a:endParaRPr sz="1100" dirty="0">
                <a:latin typeface="HYJunHei-45J"/>
                <a:ea typeface="HYJunHei-45J"/>
                <a:cs typeface="HYJunHei-45J"/>
              </a:endParaRPr>
            </a:p>
            <a:p>
              <a:pPr marL="17780" algn="l" rtl="0" eaLnBrk="0">
                <a:lnSpc>
                  <a:spcPct val="84000"/>
                </a:lnSpc>
                <a:spcBef>
                  <a:spcPts val="945"/>
                </a:spcBef>
              </a:pPr>
              <a:r>
                <a:rPr sz="1100" kern="0" spc="9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构的筹划、</a:t>
              </a:r>
              <a:r>
                <a:rPr sz="1100" kern="0" spc="-2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100" kern="0" spc="9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跨境投资</a:t>
              </a:r>
              <a:r>
                <a:rPr sz="1100" kern="0" spc="8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税务筹划以及风险规</a:t>
              </a:r>
              <a:endParaRPr sz="1100" dirty="0">
                <a:latin typeface="HYJunHei-45J"/>
                <a:ea typeface="HYJunHei-45J"/>
                <a:cs typeface="HYJunHei-45J"/>
              </a:endParaRPr>
            </a:p>
            <a:p>
              <a:pPr algn="l" rtl="0" eaLnBrk="0">
                <a:lnSpc>
                  <a:spcPct val="105000"/>
                </a:lnSpc>
              </a:pPr>
              <a:endParaRPr sz="9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797560" algn="l" rtl="0" eaLnBrk="0">
                <a:lnSpc>
                  <a:spcPct val="83000"/>
                </a:lnSpc>
              </a:pP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避方案的筹划等。</a:t>
              </a:r>
              <a:endParaRPr sz="1100" dirty="0">
                <a:latin typeface="HYJunHei-45J"/>
                <a:ea typeface="HYJunHei-45J"/>
                <a:cs typeface="HYJunHei-45J"/>
              </a:endParaRPr>
            </a:p>
          </p:txBody>
        </p:sp>
        <p:sp>
          <p:nvSpPr>
            <p:cNvPr id="842" name="textbox 842"/>
            <p:cNvSpPr/>
            <p:nvPr/>
          </p:nvSpPr>
          <p:spPr>
            <a:xfrm>
              <a:off x="5463524" y="5012831"/>
              <a:ext cx="2752089" cy="11734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3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45415" algn="l" rtl="0" eaLnBrk="0">
                <a:lnSpc>
                  <a:spcPct val="85000"/>
                </a:lnSpc>
              </a:pPr>
              <a:r>
                <a:rPr sz="2700" b="1" kern="0" spc="60" dirty="0">
                  <a:solidFill>
                    <a:srgbClr val="B66F1E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全天候服务响应</a:t>
              </a:r>
              <a:endParaRPr sz="2700" dirty="0">
                <a:latin typeface="HYJunHei-45J"/>
                <a:ea typeface="HYJunHei-45J"/>
                <a:cs typeface="HYJunHei-45J"/>
              </a:endParaRPr>
            </a:p>
            <a:p>
              <a:pPr marL="14605" algn="l" rtl="0" eaLnBrk="0">
                <a:lnSpc>
                  <a:spcPct val="85000"/>
                </a:lnSpc>
                <a:spcBef>
                  <a:spcPts val="915"/>
                </a:spcBef>
              </a:pP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不论何时何地</a:t>
              </a:r>
              <a:r>
                <a:rPr sz="1100" kern="0" spc="-9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</a:t>
              </a:r>
              <a:r>
                <a:rPr sz="1100" kern="0" spc="-20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只要您有业务上的需</a:t>
              </a:r>
              <a:r>
                <a:rPr sz="1100" kern="0" spc="6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求或</a:t>
              </a:r>
              <a:endParaRPr sz="1100" dirty="0">
                <a:latin typeface="HYJunHei-45J"/>
                <a:ea typeface="HYJunHei-45J"/>
                <a:cs typeface="HYJunHei-45J"/>
              </a:endParaRPr>
            </a:p>
            <a:p>
              <a:pPr marL="12700" algn="l" rtl="0" eaLnBrk="0">
                <a:lnSpc>
                  <a:spcPct val="85000"/>
                </a:lnSpc>
                <a:spcBef>
                  <a:spcPts val="935"/>
                </a:spcBef>
              </a:pP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疑问</a:t>
              </a:r>
              <a:r>
                <a:rPr sz="1100" kern="0" spc="-8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，</a:t>
              </a:r>
              <a:r>
                <a:rPr sz="1100" kern="0" spc="-2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1100" kern="0" spc="7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欢迎随时联系赢态顾问进行业务咨</a:t>
              </a:r>
              <a:endParaRPr sz="1100" dirty="0">
                <a:latin typeface="HYJunHei-45J"/>
                <a:ea typeface="HYJunHei-45J"/>
                <a:cs typeface="HYJunHei-45J"/>
              </a:endParaRPr>
            </a:p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865505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1100" kern="0" spc="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询和专业解答。</a:t>
              </a:r>
              <a:endParaRPr sz="11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6" name="picture 8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848" name="picture 8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5676810"/>
          </a:xfrm>
          <a:prstGeom prst="rect">
            <a:avLst/>
          </a:prstGeom>
        </p:spPr>
      </p:pic>
      <p:sp>
        <p:nvSpPr>
          <p:cNvPr id="850" name="textbox 850"/>
          <p:cNvSpPr/>
          <p:nvPr/>
        </p:nvSpPr>
        <p:spPr>
          <a:xfrm>
            <a:off x="7510653" y="1728469"/>
            <a:ext cx="3059429" cy="28835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5900" b="1" kern="0" spc="4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服务案例</a:t>
            </a:r>
            <a:endParaRPr sz="5900" dirty="0">
              <a:latin typeface="HYJunHei-45J"/>
              <a:ea typeface="HYJunHei-45J"/>
              <a:cs typeface="HYJunHei-45J"/>
            </a:endParaRPr>
          </a:p>
          <a:p>
            <a:pPr marL="13970" algn="l" rtl="0" eaLnBrk="0">
              <a:lnSpc>
                <a:spcPct val="84000"/>
              </a:lnSpc>
              <a:spcBef>
                <a:spcPts val="1095"/>
              </a:spcBef>
            </a:pPr>
            <a:r>
              <a:rPr sz="320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3200" b="1" kern="0" spc="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案例展示</a:t>
            </a:r>
            <a:endParaRPr sz="32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62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3970" algn="l" rtl="0" eaLnBrk="0">
              <a:lnSpc>
                <a:spcPct val="84000"/>
              </a:lnSpc>
              <a:spcBef>
                <a:spcPts val="960"/>
              </a:spcBef>
            </a:pPr>
            <a:r>
              <a:rPr sz="320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3200" b="1" kern="0" spc="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客户见证</a:t>
            </a:r>
            <a:endParaRPr sz="32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6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8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3970" algn="l" rtl="0" eaLnBrk="0">
              <a:lnSpc>
                <a:spcPct val="83000"/>
              </a:lnSpc>
              <a:spcBef>
                <a:spcPts val="5"/>
              </a:spcBef>
            </a:pPr>
            <a:r>
              <a:rPr sz="320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•</a:t>
            </a:r>
            <a:r>
              <a:rPr sz="3200" b="1" kern="0" spc="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合作伙伴</a:t>
            </a:r>
            <a:endParaRPr sz="32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110" name="group 110"/>
          <p:cNvGrpSpPr/>
          <p:nvPr/>
        </p:nvGrpSpPr>
        <p:grpSpPr>
          <a:xfrm rot="21600000">
            <a:off x="3555866" y="6092433"/>
            <a:ext cx="5131660" cy="414572"/>
            <a:chOff x="0" y="0"/>
            <a:chExt cx="5131660" cy="414572"/>
          </a:xfrm>
        </p:grpSpPr>
        <p:pic>
          <p:nvPicPr>
            <p:cNvPr id="852" name="picture 8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131660" cy="414572"/>
            </a:xfrm>
            <a:prstGeom prst="rect">
              <a:avLst/>
            </a:prstGeom>
          </p:spPr>
        </p:pic>
        <p:sp>
          <p:nvSpPr>
            <p:cNvPr id="854" name="textbox 854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97815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rect 8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60" name="picture 8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862" name="picture 8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84941" y="3135973"/>
            <a:ext cx="1531787" cy="1544941"/>
          </a:xfrm>
          <a:prstGeom prst="rect">
            <a:avLst/>
          </a:prstGeom>
        </p:spPr>
      </p:pic>
      <p:pic>
        <p:nvPicPr>
          <p:cNvPr id="864" name="picture 8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89228" y="1940458"/>
            <a:ext cx="3923220" cy="3923220"/>
          </a:xfrm>
          <a:prstGeom prst="rect">
            <a:avLst/>
          </a:prstGeom>
        </p:spPr>
      </p:pic>
      <p:pic>
        <p:nvPicPr>
          <p:cNvPr id="866" name="picture 86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673470" y="4012036"/>
            <a:ext cx="1616802" cy="2131297"/>
          </a:xfrm>
          <a:prstGeom prst="rect">
            <a:avLst/>
          </a:prstGeom>
        </p:spPr>
      </p:pic>
      <p:sp>
        <p:nvSpPr>
          <p:cNvPr id="868" name="textbox 868"/>
          <p:cNvSpPr/>
          <p:nvPr/>
        </p:nvSpPr>
        <p:spPr>
          <a:xfrm>
            <a:off x="4519929" y="1461246"/>
            <a:ext cx="4403090" cy="550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6510" algn="l" rtl="0" eaLnBrk="0">
              <a:lnSpc>
                <a:spcPct val="84000"/>
              </a:lnSpc>
            </a:pPr>
            <a:r>
              <a:rPr sz="2000" b="1" kern="0" spc="190" dirty="0">
                <a:solidFill>
                  <a:srgbClr val="1E385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典型代表客户</a:t>
            </a:r>
            <a:endParaRPr sz="20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10000"/>
              </a:lnSpc>
            </a:pPr>
            <a:endParaRPr sz="5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450"/>
              </a:lnSpc>
              <a:spcBef>
                <a:spcPts val="5"/>
              </a:spcBef>
            </a:pPr>
            <a:r>
              <a:rPr sz="1200" kern="0" spc="-30" dirty="0">
                <a:solidFill>
                  <a:srgbClr val="1E385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为全球30000+客户提供专业服务，致力于每一位客户的满意</a:t>
            </a:r>
            <a:r>
              <a:rPr sz="1200" kern="0" spc="-40" dirty="0">
                <a:solidFill>
                  <a:srgbClr val="1E385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与成功</a:t>
            </a:r>
            <a:endParaRPr sz="12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112" name="group 112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870" name="picture 87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872" name="textbox 872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pic>
        <p:nvPicPr>
          <p:cNvPr id="874" name="picture 8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311368" y="4036805"/>
            <a:ext cx="1880690" cy="783895"/>
          </a:xfrm>
          <a:prstGeom prst="rect">
            <a:avLst/>
          </a:prstGeom>
        </p:spPr>
      </p:pic>
      <p:sp>
        <p:nvSpPr>
          <p:cNvPr id="876" name="textbox 876"/>
          <p:cNvSpPr/>
          <p:nvPr/>
        </p:nvSpPr>
        <p:spPr>
          <a:xfrm>
            <a:off x="9326194" y="322453"/>
            <a:ext cx="2449829" cy="625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案例展示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pic>
        <p:nvPicPr>
          <p:cNvPr id="878" name="picture 8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996818" y="5514332"/>
            <a:ext cx="2669955" cy="511995"/>
          </a:xfrm>
          <a:prstGeom prst="rect">
            <a:avLst/>
          </a:prstGeom>
        </p:spPr>
      </p:pic>
      <p:sp>
        <p:nvSpPr>
          <p:cNvPr id="880" name="textbox 880"/>
          <p:cNvSpPr/>
          <p:nvPr/>
        </p:nvSpPr>
        <p:spPr>
          <a:xfrm>
            <a:off x="2433516" y="3446664"/>
            <a:ext cx="1061085" cy="9194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2700" b="1" kern="0" spc="-10" dirty="0">
                <a:solidFill>
                  <a:srgbClr val="B5671A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多行业</a:t>
            </a:r>
            <a:endParaRPr sz="2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1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7480" algn="l" rtl="0" eaLnBrk="0">
              <a:lnSpc>
                <a:spcPct val="88000"/>
              </a:lnSpc>
              <a:spcBef>
                <a:spcPts val="5"/>
              </a:spcBef>
            </a:pPr>
            <a:r>
              <a:rPr sz="27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覆盖</a:t>
            </a:r>
            <a:endParaRPr sz="2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882" name="picture 88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395603" y="2297620"/>
            <a:ext cx="2047956" cy="374332"/>
          </a:xfrm>
          <a:prstGeom prst="rect">
            <a:avLst/>
          </a:prstGeom>
        </p:spPr>
      </p:pic>
      <p:pic>
        <p:nvPicPr>
          <p:cNvPr id="884" name="picture 88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839316" y="3331258"/>
            <a:ext cx="1732167" cy="423496"/>
          </a:xfrm>
          <a:prstGeom prst="rect">
            <a:avLst/>
          </a:prstGeom>
        </p:spPr>
      </p:pic>
      <p:pic>
        <p:nvPicPr>
          <p:cNvPr id="886" name="picture 88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9425464" y="2167999"/>
            <a:ext cx="1817369" cy="397111"/>
          </a:xfrm>
          <a:prstGeom prst="rect">
            <a:avLst/>
          </a:prstGeom>
        </p:spPr>
      </p:pic>
      <p:grpSp>
        <p:nvGrpSpPr>
          <p:cNvPr id="114" name="group 114"/>
          <p:cNvGrpSpPr/>
          <p:nvPr/>
        </p:nvGrpSpPr>
        <p:grpSpPr>
          <a:xfrm rot="21600000">
            <a:off x="1552419" y="1809248"/>
            <a:ext cx="846101" cy="846966"/>
            <a:chOff x="0" y="0"/>
            <a:chExt cx="846101" cy="846966"/>
          </a:xfrm>
        </p:grpSpPr>
        <p:pic>
          <p:nvPicPr>
            <p:cNvPr id="890" name="picture 89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846101" cy="846966"/>
            </a:xfrm>
            <a:prstGeom prst="rect">
              <a:avLst/>
            </a:prstGeom>
          </p:spPr>
        </p:pic>
        <p:sp>
          <p:nvSpPr>
            <p:cNvPr id="892" name="textbox 892"/>
            <p:cNvSpPr/>
            <p:nvPr/>
          </p:nvSpPr>
          <p:spPr>
            <a:xfrm>
              <a:off x="-12700" y="-12700"/>
              <a:ext cx="871855" cy="87439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93675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2000" b="1" kern="0" spc="-12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电商</a:t>
              </a:r>
              <a:endParaRPr sz="2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16" name="group 116"/>
          <p:cNvGrpSpPr/>
          <p:nvPr/>
        </p:nvGrpSpPr>
        <p:grpSpPr>
          <a:xfrm rot="21600000">
            <a:off x="628783" y="3634584"/>
            <a:ext cx="846966" cy="846101"/>
            <a:chOff x="0" y="0"/>
            <a:chExt cx="846966" cy="846101"/>
          </a:xfrm>
        </p:grpSpPr>
        <p:pic>
          <p:nvPicPr>
            <p:cNvPr id="894" name="picture 89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846966" cy="846101"/>
            </a:xfrm>
            <a:prstGeom prst="rect">
              <a:avLst/>
            </a:prstGeom>
          </p:spPr>
        </p:pic>
        <p:sp>
          <p:nvSpPr>
            <p:cNvPr id="896" name="textbox 896"/>
            <p:cNvSpPr/>
            <p:nvPr/>
          </p:nvSpPr>
          <p:spPr>
            <a:xfrm>
              <a:off x="-12700" y="-12700"/>
              <a:ext cx="872489" cy="8756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7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57480" algn="l" rtl="0" eaLnBrk="0">
                <a:lnSpc>
                  <a:spcPct val="86000"/>
                </a:lnSpc>
              </a:pPr>
              <a:r>
                <a:rPr sz="2000" b="1" kern="0" spc="-6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物流</a:t>
              </a:r>
              <a:endParaRPr sz="2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18" name="group 118"/>
          <p:cNvGrpSpPr/>
          <p:nvPr/>
        </p:nvGrpSpPr>
        <p:grpSpPr>
          <a:xfrm rot="21600000">
            <a:off x="1552419" y="5130298"/>
            <a:ext cx="846101" cy="846966"/>
            <a:chOff x="0" y="0"/>
            <a:chExt cx="846101" cy="846966"/>
          </a:xfrm>
        </p:grpSpPr>
        <p:pic>
          <p:nvPicPr>
            <p:cNvPr id="898" name="picture 89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846101" cy="846966"/>
            </a:xfrm>
            <a:prstGeom prst="rect">
              <a:avLst/>
            </a:prstGeom>
          </p:spPr>
        </p:pic>
        <p:sp>
          <p:nvSpPr>
            <p:cNvPr id="900" name="textbox 900"/>
            <p:cNvSpPr/>
            <p:nvPr/>
          </p:nvSpPr>
          <p:spPr>
            <a:xfrm>
              <a:off x="-12700" y="-12700"/>
              <a:ext cx="871855" cy="8731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80340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20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投资</a:t>
              </a:r>
              <a:endParaRPr sz="2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20" name="group 120"/>
          <p:cNvGrpSpPr/>
          <p:nvPr/>
        </p:nvGrpSpPr>
        <p:grpSpPr>
          <a:xfrm rot="21600000">
            <a:off x="3446623" y="1753713"/>
            <a:ext cx="846101" cy="846101"/>
            <a:chOff x="0" y="0"/>
            <a:chExt cx="846101" cy="846101"/>
          </a:xfrm>
        </p:grpSpPr>
        <p:pic>
          <p:nvPicPr>
            <p:cNvPr id="902" name="picture 90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846101" cy="846101"/>
            </a:xfrm>
            <a:prstGeom prst="rect">
              <a:avLst/>
            </a:prstGeom>
          </p:spPr>
        </p:pic>
        <p:sp>
          <p:nvSpPr>
            <p:cNvPr id="904" name="textbox 904"/>
            <p:cNvSpPr/>
            <p:nvPr/>
          </p:nvSpPr>
          <p:spPr>
            <a:xfrm>
              <a:off x="-12700" y="-12700"/>
              <a:ext cx="871855" cy="8718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6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00660" algn="l" rtl="0" eaLnBrk="0">
                <a:lnSpc>
                  <a:spcPct val="85000"/>
                </a:lnSpc>
              </a:pPr>
              <a:r>
                <a:rPr sz="2000" b="1" kern="0" spc="-11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贸易</a:t>
              </a:r>
              <a:endParaRPr sz="2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22" name="group 122"/>
          <p:cNvGrpSpPr/>
          <p:nvPr/>
        </p:nvGrpSpPr>
        <p:grpSpPr>
          <a:xfrm rot="21600000">
            <a:off x="3446623" y="5234149"/>
            <a:ext cx="846101" cy="846101"/>
            <a:chOff x="0" y="0"/>
            <a:chExt cx="846101" cy="846101"/>
          </a:xfrm>
        </p:grpSpPr>
        <p:pic>
          <p:nvPicPr>
            <p:cNvPr id="906" name="picture 90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846101" cy="846101"/>
            </a:xfrm>
            <a:prstGeom prst="rect">
              <a:avLst/>
            </a:prstGeom>
          </p:spPr>
        </p:pic>
        <p:sp>
          <p:nvSpPr>
            <p:cNvPr id="908" name="textbox 908"/>
            <p:cNvSpPr/>
            <p:nvPr/>
          </p:nvSpPr>
          <p:spPr>
            <a:xfrm>
              <a:off x="-12700" y="-12700"/>
              <a:ext cx="871855" cy="8737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7589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2000" b="1" kern="0" spc="-6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服务</a:t>
              </a:r>
              <a:endParaRPr sz="2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24" name="group 124"/>
          <p:cNvGrpSpPr/>
          <p:nvPr/>
        </p:nvGrpSpPr>
        <p:grpSpPr>
          <a:xfrm rot="21600000">
            <a:off x="4448654" y="3634584"/>
            <a:ext cx="846101" cy="846101"/>
            <a:chOff x="0" y="0"/>
            <a:chExt cx="846101" cy="846101"/>
          </a:xfrm>
        </p:grpSpPr>
        <p:pic>
          <p:nvPicPr>
            <p:cNvPr id="910" name="picture 91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0" y="0"/>
              <a:ext cx="846101" cy="846101"/>
            </a:xfrm>
            <a:prstGeom prst="rect">
              <a:avLst/>
            </a:prstGeom>
          </p:spPr>
        </p:pic>
        <p:sp>
          <p:nvSpPr>
            <p:cNvPr id="912" name="textbox 912"/>
            <p:cNvSpPr/>
            <p:nvPr/>
          </p:nvSpPr>
          <p:spPr>
            <a:xfrm>
              <a:off x="-12700" y="-12700"/>
              <a:ext cx="871855" cy="8718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9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74625" algn="l" rtl="0" eaLnBrk="0">
                <a:lnSpc>
                  <a:spcPct val="85000"/>
                </a:lnSpc>
              </a:pPr>
              <a:r>
                <a:rPr sz="2000" b="1" kern="0" spc="-6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科技</a:t>
              </a:r>
              <a:endParaRPr sz="20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914" name="picture 91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9634291" y="3240957"/>
            <a:ext cx="1433052" cy="45468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rect 9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918" name="picture 9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920" name="picture 9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03102" y="1395597"/>
            <a:ext cx="3586203" cy="4777963"/>
          </a:xfrm>
          <a:prstGeom prst="rect">
            <a:avLst/>
          </a:prstGeom>
        </p:spPr>
      </p:pic>
      <p:pic>
        <p:nvPicPr>
          <p:cNvPr id="922" name="picture 9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04487" y="1395597"/>
            <a:ext cx="2371114" cy="4777963"/>
          </a:xfrm>
          <a:prstGeom prst="rect">
            <a:avLst/>
          </a:prstGeom>
        </p:spPr>
      </p:pic>
      <p:pic>
        <p:nvPicPr>
          <p:cNvPr id="924" name="picture 9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99899" y="1395593"/>
            <a:ext cx="2370825" cy="4777336"/>
          </a:xfrm>
          <a:prstGeom prst="rect">
            <a:avLst/>
          </a:prstGeom>
        </p:spPr>
      </p:pic>
      <p:pic>
        <p:nvPicPr>
          <p:cNvPr id="926" name="picture 9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23063" y="1395593"/>
            <a:ext cx="2266772" cy="4777336"/>
          </a:xfrm>
          <a:prstGeom prst="rect">
            <a:avLst/>
          </a:prstGeom>
        </p:spPr>
      </p:pic>
      <p:grpSp>
        <p:nvGrpSpPr>
          <p:cNvPr id="126" name="group 126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928" name="picture 9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930" name="textbox 930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932" name="textbox 932"/>
          <p:cNvSpPr/>
          <p:nvPr/>
        </p:nvSpPr>
        <p:spPr>
          <a:xfrm>
            <a:off x="9326194" y="322453"/>
            <a:ext cx="2449829" cy="625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案例展示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128" name="group 128"/>
          <p:cNvGrpSpPr/>
          <p:nvPr/>
        </p:nvGrpSpPr>
        <p:grpSpPr>
          <a:xfrm rot="21600000">
            <a:off x="9197229" y="6244449"/>
            <a:ext cx="1805756" cy="586680"/>
            <a:chOff x="0" y="0"/>
            <a:chExt cx="1805756" cy="586680"/>
          </a:xfrm>
        </p:grpSpPr>
        <p:pic>
          <p:nvPicPr>
            <p:cNvPr id="934" name="picture 93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17446" y="26588"/>
              <a:ext cx="1788309" cy="549496"/>
            </a:xfrm>
            <a:prstGeom prst="rect">
              <a:avLst/>
            </a:prstGeom>
          </p:spPr>
        </p:pic>
        <p:sp>
          <p:nvSpPr>
            <p:cNvPr id="936" name="textbox 936"/>
            <p:cNvSpPr/>
            <p:nvPr/>
          </p:nvSpPr>
          <p:spPr>
            <a:xfrm>
              <a:off x="-12700" y="-12700"/>
              <a:ext cx="1831339" cy="6121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3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33350" indent="-120650" algn="l" rtl="0" eaLnBrk="0">
                <a:lnSpc>
                  <a:spcPct val="96000"/>
                </a:lnSpc>
              </a:pPr>
              <a:r>
                <a:rPr sz="2000" b="1" kern="0" spc="-2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新加坡国际学校</a:t>
              </a:r>
              <a:r>
                <a:rPr sz="2000" b="1" kern="0" spc="-3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学生录取offer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130" name="group 130"/>
          <p:cNvGrpSpPr/>
          <p:nvPr/>
        </p:nvGrpSpPr>
        <p:grpSpPr>
          <a:xfrm rot="21600000">
            <a:off x="6585636" y="6245722"/>
            <a:ext cx="804977" cy="269292"/>
            <a:chOff x="0" y="0"/>
            <a:chExt cx="804977" cy="269292"/>
          </a:xfrm>
        </p:grpSpPr>
        <p:pic>
          <p:nvPicPr>
            <p:cNvPr id="940" name="picture 94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19652" y="23383"/>
              <a:ext cx="785324" cy="245909"/>
            </a:xfrm>
            <a:prstGeom prst="rect">
              <a:avLst/>
            </a:prstGeom>
          </p:spPr>
        </p:pic>
        <p:sp>
          <p:nvSpPr>
            <p:cNvPr id="942" name="textbox 942"/>
            <p:cNvSpPr/>
            <p:nvPr/>
          </p:nvSpPr>
          <p:spPr>
            <a:xfrm>
              <a:off x="-12700" y="-12700"/>
              <a:ext cx="830580" cy="3136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700" algn="l" rtl="0" eaLnBrk="0">
                <a:lnSpc>
                  <a:spcPct val="83000"/>
                </a:lnSpc>
              </a:pPr>
              <a:r>
                <a:rPr sz="2000" b="1" kern="0" spc="-6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EP续签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132" name="group 132"/>
          <p:cNvGrpSpPr/>
          <p:nvPr/>
        </p:nvGrpSpPr>
        <p:grpSpPr>
          <a:xfrm rot="21600000">
            <a:off x="4111091" y="6244704"/>
            <a:ext cx="801203" cy="270311"/>
            <a:chOff x="0" y="0"/>
            <a:chExt cx="801203" cy="270311"/>
          </a:xfrm>
        </p:grpSpPr>
        <p:pic>
          <p:nvPicPr>
            <p:cNvPr id="944" name="picture 94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20392" y="24401"/>
              <a:ext cx="780811" cy="245909"/>
            </a:xfrm>
            <a:prstGeom prst="rect">
              <a:avLst/>
            </a:prstGeom>
          </p:spPr>
        </p:pic>
        <p:sp>
          <p:nvSpPr>
            <p:cNvPr id="946" name="textbox 946"/>
            <p:cNvSpPr/>
            <p:nvPr/>
          </p:nvSpPr>
          <p:spPr>
            <a:xfrm>
              <a:off x="-12700" y="-12700"/>
              <a:ext cx="826769" cy="3162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700" algn="l" rtl="0" eaLnBrk="0">
                <a:lnSpc>
                  <a:spcPct val="83000"/>
                </a:lnSpc>
              </a:pPr>
              <a:r>
                <a:rPr sz="2000" b="1" kern="0" spc="-10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自雇EP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134" name="group 134"/>
          <p:cNvGrpSpPr/>
          <p:nvPr/>
        </p:nvGrpSpPr>
        <p:grpSpPr>
          <a:xfrm rot="21600000">
            <a:off x="1607921" y="6232004"/>
            <a:ext cx="801202" cy="270311"/>
            <a:chOff x="0" y="0"/>
            <a:chExt cx="801202" cy="270311"/>
          </a:xfrm>
        </p:grpSpPr>
        <p:pic>
          <p:nvPicPr>
            <p:cNvPr id="948" name="picture 94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20391" y="24401"/>
              <a:ext cx="780811" cy="245909"/>
            </a:xfrm>
            <a:prstGeom prst="rect">
              <a:avLst/>
            </a:prstGeom>
          </p:spPr>
        </p:pic>
        <p:sp>
          <p:nvSpPr>
            <p:cNvPr id="950" name="textbox 950"/>
            <p:cNvSpPr/>
            <p:nvPr/>
          </p:nvSpPr>
          <p:spPr>
            <a:xfrm>
              <a:off x="-12700" y="-12700"/>
              <a:ext cx="826769" cy="3162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700" algn="l" rtl="0" eaLnBrk="0">
                <a:lnSpc>
                  <a:spcPct val="83000"/>
                </a:lnSpc>
              </a:pPr>
              <a:r>
                <a:rPr sz="2000" b="1" kern="0" spc="-10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自雇EP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rect 9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954" name="picture 9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27992" cy="6858000"/>
          </a:xfrm>
          <a:prstGeom prst="rect">
            <a:avLst/>
          </a:prstGeom>
        </p:spPr>
      </p:pic>
      <p:pic>
        <p:nvPicPr>
          <p:cNvPr id="956" name="picture 9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99126" y="1186071"/>
            <a:ext cx="4306664" cy="4925355"/>
          </a:xfrm>
          <a:prstGeom prst="rect">
            <a:avLst/>
          </a:prstGeom>
        </p:spPr>
      </p:pic>
      <p:pic>
        <p:nvPicPr>
          <p:cNvPr id="958" name="picture 9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07606" y="3579969"/>
            <a:ext cx="2961156" cy="2234857"/>
          </a:xfrm>
          <a:prstGeom prst="rect">
            <a:avLst/>
          </a:prstGeom>
        </p:spPr>
      </p:pic>
      <p:pic>
        <p:nvPicPr>
          <p:cNvPr id="960" name="picture 9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827053" y="3588894"/>
            <a:ext cx="2799174" cy="2225246"/>
          </a:xfrm>
          <a:prstGeom prst="rect">
            <a:avLst/>
          </a:prstGeom>
        </p:spPr>
      </p:pic>
      <p:pic>
        <p:nvPicPr>
          <p:cNvPr id="962" name="picture 9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807606" y="1595010"/>
            <a:ext cx="2961156" cy="1935646"/>
          </a:xfrm>
          <a:prstGeom prst="rect">
            <a:avLst/>
          </a:prstGeom>
        </p:spPr>
      </p:pic>
      <p:pic>
        <p:nvPicPr>
          <p:cNvPr id="964" name="picture 9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827053" y="1593072"/>
            <a:ext cx="2799174" cy="1920489"/>
          </a:xfrm>
          <a:prstGeom prst="rect">
            <a:avLst/>
          </a:prstGeom>
        </p:spPr>
      </p:pic>
      <p:grpSp>
        <p:nvGrpSpPr>
          <p:cNvPr id="136" name="group 136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966" name="picture 96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968" name="textbox 96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970" name="textbox 970"/>
          <p:cNvSpPr/>
          <p:nvPr/>
        </p:nvSpPr>
        <p:spPr>
          <a:xfrm>
            <a:off x="9326194" y="322453"/>
            <a:ext cx="2449829" cy="625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4700" b="1" kern="0" spc="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案例展示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grpSp>
        <p:nvGrpSpPr>
          <p:cNvPr id="138" name="group 138"/>
          <p:cNvGrpSpPr/>
          <p:nvPr/>
        </p:nvGrpSpPr>
        <p:grpSpPr>
          <a:xfrm rot="21600000">
            <a:off x="2717690" y="6231749"/>
            <a:ext cx="1296625" cy="270565"/>
            <a:chOff x="0" y="0"/>
            <a:chExt cx="1296625" cy="270565"/>
          </a:xfrm>
        </p:grpSpPr>
        <p:pic>
          <p:nvPicPr>
            <p:cNvPr id="974" name="picture 97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17306" y="24656"/>
              <a:ext cx="1279318" cy="245909"/>
            </a:xfrm>
            <a:prstGeom prst="rect">
              <a:avLst/>
            </a:prstGeom>
          </p:spPr>
        </p:pic>
        <p:sp>
          <p:nvSpPr>
            <p:cNvPr id="976" name="textbox 976"/>
            <p:cNvSpPr/>
            <p:nvPr/>
          </p:nvSpPr>
          <p:spPr>
            <a:xfrm>
              <a:off x="-12700" y="-12700"/>
              <a:ext cx="1322069" cy="3136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3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700" algn="l" rtl="0" eaLnBrk="0">
                <a:lnSpc>
                  <a:spcPct val="84000"/>
                </a:lnSpc>
              </a:pPr>
              <a:r>
                <a:rPr sz="2000" b="1" kern="0" spc="-3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新加坡永居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</p:txBody>
        </p:sp>
      </p:grpSp>
      <p:grpSp>
        <p:nvGrpSpPr>
          <p:cNvPr id="140" name="group 140"/>
          <p:cNvGrpSpPr/>
          <p:nvPr/>
        </p:nvGrpSpPr>
        <p:grpSpPr>
          <a:xfrm rot="21600000">
            <a:off x="8281050" y="6247505"/>
            <a:ext cx="1033590" cy="267510"/>
            <a:chOff x="0" y="0"/>
            <a:chExt cx="1033590" cy="267510"/>
          </a:xfrm>
        </p:grpSpPr>
        <p:pic>
          <p:nvPicPr>
            <p:cNvPr id="978" name="picture 97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26092" y="21600"/>
              <a:ext cx="1007498" cy="245909"/>
            </a:xfrm>
            <a:prstGeom prst="rect">
              <a:avLst/>
            </a:prstGeom>
          </p:spPr>
        </p:pic>
        <p:sp>
          <p:nvSpPr>
            <p:cNvPr id="980" name="textbox 980"/>
            <p:cNvSpPr/>
            <p:nvPr/>
          </p:nvSpPr>
          <p:spPr>
            <a:xfrm>
              <a:off x="-12700" y="-12700"/>
              <a:ext cx="1059180" cy="3130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2700" algn="l" rtl="0" eaLnBrk="0">
                <a:lnSpc>
                  <a:spcPct val="82000"/>
                </a:lnSpc>
              </a:pPr>
              <a:r>
                <a:rPr sz="2000" b="1" kern="0" spc="-30" dirty="0">
                  <a:solidFill>
                    <a:srgbClr val="00206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香港公司</a:t>
              </a:r>
              <a:endParaRPr sz="20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148"/>
          <p:cNvGrpSpPr/>
          <p:nvPr/>
        </p:nvGrpSpPr>
        <p:grpSpPr>
          <a:xfrm rot="21600000">
            <a:off x="0" y="0"/>
            <a:ext cx="12192000" cy="6858000"/>
            <a:chOff x="0" y="0"/>
            <a:chExt cx="12192000" cy="6858000"/>
          </a:xfrm>
        </p:grpSpPr>
        <p:pic>
          <p:nvPicPr>
            <p:cNvPr id="1072" name="picture 107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074" name="textbox 1074"/>
            <p:cNvSpPr/>
            <p:nvPr/>
          </p:nvSpPr>
          <p:spPr>
            <a:xfrm>
              <a:off x="6985908" y="319405"/>
              <a:ext cx="4789804" cy="9956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0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r" rtl="0" eaLnBrk="0">
                <a:lnSpc>
                  <a:spcPct val="85000"/>
                </a:lnSpc>
              </a:pPr>
              <a:r>
                <a:rPr sz="4700" b="1" kern="0" spc="5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客户见证</a:t>
              </a:r>
              <a:endParaRPr sz="4700" dirty="0">
                <a:latin typeface="HYJunHei-45J"/>
                <a:ea typeface="HYJunHei-45J"/>
                <a:cs typeface="HYJunHei-45J"/>
              </a:endParaRPr>
            </a:p>
            <a:p>
              <a:pPr marL="12700" algn="l" rtl="0" eaLnBrk="0">
                <a:lnSpc>
                  <a:spcPts val="2420"/>
                </a:lnSpc>
                <a:spcBef>
                  <a:spcPts val="44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rect 10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80" name="picture 10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082" name="picture 10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992879" y="1857755"/>
            <a:ext cx="2612136" cy="4149852"/>
          </a:xfrm>
          <a:prstGeom prst="rect">
            <a:avLst/>
          </a:prstGeom>
        </p:spPr>
      </p:pic>
      <p:pic>
        <p:nvPicPr>
          <p:cNvPr id="1084" name="picture 10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789419" y="1857755"/>
            <a:ext cx="2343911" cy="4180332"/>
          </a:xfrm>
          <a:prstGeom prst="rect">
            <a:avLst/>
          </a:prstGeom>
        </p:spPr>
      </p:pic>
      <p:pic>
        <p:nvPicPr>
          <p:cNvPr id="1086" name="picture 10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317735" y="1857755"/>
            <a:ext cx="2244852" cy="4180332"/>
          </a:xfrm>
          <a:prstGeom prst="rect">
            <a:avLst/>
          </a:prstGeom>
        </p:spPr>
      </p:pic>
      <p:pic>
        <p:nvPicPr>
          <p:cNvPr id="1088" name="picture 10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57784" y="4215384"/>
            <a:ext cx="3299459" cy="1793747"/>
          </a:xfrm>
          <a:prstGeom prst="rect">
            <a:avLst/>
          </a:prstGeom>
        </p:spPr>
      </p:pic>
      <p:pic>
        <p:nvPicPr>
          <p:cNvPr id="1090" name="picture 109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66927" y="1877567"/>
            <a:ext cx="3299459" cy="1612391"/>
          </a:xfrm>
          <a:prstGeom prst="rect">
            <a:avLst/>
          </a:prstGeom>
        </p:spPr>
      </p:pic>
      <p:grpSp>
        <p:nvGrpSpPr>
          <p:cNvPr id="150" name="group 150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1092" name="picture 109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1094" name="textbox 1094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1096" name="textbox 1096"/>
          <p:cNvSpPr/>
          <p:nvPr/>
        </p:nvSpPr>
        <p:spPr>
          <a:xfrm>
            <a:off x="9324364" y="319405"/>
            <a:ext cx="2451100" cy="6324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客户见证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rect 11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02" name="picture 11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104" name="textbox 1104"/>
          <p:cNvSpPr/>
          <p:nvPr/>
        </p:nvSpPr>
        <p:spPr>
          <a:xfrm>
            <a:off x="6985908" y="319405"/>
            <a:ext cx="4789804" cy="9956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85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客户见证</a:t>
            </a:r>
            <a:endParaRPr sz="4700" dirty="0">
              <a:latin typeface="HYJunHei-45J"/>
              <a:ea typeface="HYJunHei-45J"/>
              <a:cs typeface="HYJunHei-45J"/>
            </a:endParaRPr>
          </a:p>
          <a:p>
            <a:pPr marL="12700" algn="l" rtl="0" eaLnBrk="0">
              <a:lnSpc>
                <a:spcPts val="2420"/>
              </a:lnSpc>
              <a:spcBef>
                <a:spcPts val="440"/>
              </a:spcBef>
            </a:pPr>
            <a:r>
              <a:rPr sz="2500" b="1" kern="0" spc="-10" dirty="0">
                <a:solidFill>
                  <a:srgbClr val="FFFFFF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您身边的一对一出海顾问</a:t>
            </a:r>
            <a:endParaRPr sz="2500" dirty="0">
              <a:latin typeface="HYJunHei-45J"/>
              <a:ea typeface="HYJunHei-45J"/>
              <a:cs typeface="HYJunHei-45J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rect 110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08" name="picture 1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2" name="group 152"/>
          <p:cNvGrpSpPr/>
          <p:nvPr/>
        </p:nvGrpSpPr>
        <p:grpSpPr>
          <a:xfrm rot="21600000">
            <a:off x="583692" y="1559052"/>
            <a:ext cx="5416295" cy="4806695"/>
            <a:chOff x="0" y="0"/>
            <a:chExt cx="5416295" cy="4806695"/>
          </a:xfrm>
        </p:grpSpPr>
        <p:pic>
          <p:nvPicPr>
            <p:cNvPr id="1110" name="picture 11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416295" cy="4806695"/>
            </a:xfrm>
            <a:prstGeom prst="rect">
              <a:avLst/>
            </a:prstGeom>
          </p:spPr>
        </p:pic>
        <p:sp>
          <p:nvSpPr>
            <p:cNvPr id="1112" name="textbox 1112"/>
            <p:cNvSpPr/>
            <p:nvPr/>
          </p:nvSpPr>
          <p:spPr>
            <a:xfrm>
              <a:off x="146901" y="591232"/>
              <a:ext cx="4951729" cy="41052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662555" algn="l" rtl="0" eaLnBrk="0">
                <a:lnSpc>
                  <a:spcPct val="89000"/>
                </a:lnSpc>
              </a:pPr>
              <a:r>
                <a:rPr sz="600" kern="0" spc="1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香港注册处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marL="820420" algn="l" rtl="0" eaLnBrk="0">
                <a:lnSpc>
                  <a:spcPct val="88000"/>
                </a:lnSpc>
                <a:spcBef>
                  <a:spcPts val="1120"/>
                </a:spcBef>
              </a:pPr>
              <a:r>
                <a:rPr sz="600" kern="0" spc="1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香港律师协会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734820" indent="1929765" algn="l" rtl="0" eaLnBrk="0">
                <a:lnSpc>
                  <a:spcPct val="131000"/>
                </a:lnSpc>
                <a:spcBef>
                  <a:spcPts val="180"/>
                </a:spcBef>
              </a:pPr>
              <a:r>
                <a:rPr sz="600" kern="0" spc="1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香港税务局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                               </a:t>
              </a:r>
              <a:r>
                <a:rPr sz="600" kern="0" spc="1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香港入境处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algn="l" rtl="0" eaLnBrk="0">
                <a:lnSpc>
                  <a:spcPct val="124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772025" algn="l" rtl="0" eaLnBrk="0">
                <a:lnSpc>
                  <a:spcPct val="88000"/>
                </a:lnSpc>
                <a:spcBef>
                  <a:spcPts val="185"/>
                </a:spcBef>
              </a:pPr>
              <a:r>
                <a:rPr sz="600" kern="0" spc="5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中国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marL="12700" algn="l" rtl="0" eaLnBrk="0">
                <a:lnSpc>
                  <a:spcPct val="88000"/>
                </a:lnSpc>
                <a:spcBef>
                  <a:spcPts val="45"/>
                </a:spcBef>
              </a:pPr>
              <a:r>
                <a:rPr sz="600" kern="0" spc="10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中国国际贸易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marL="32385" algn="l" rtl="0" eaLnBrk="0">
                <a:lnSpc>
                  <a:spcPct val="87000"/>
                </a:lnSpc>
                <a:spcBef>
                  <a:spcPts val="215"/>
                </a:spcBef>
              </a:pPr>
              <a:r>
                <a:rPr sz="600" kern="0" spc="1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促进委员会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marL="2219325" algn="l" rtl="0" eaLnBrk="0">
                <a:lnSpc>
                  <a:spcPct val="86000"/>
                </a:lnSpc>
                <a:spcBef>
                  <a:spcPts val="1320"/>
                </a:spcBef>
              </a:pPr>
              <a:r>
                <a:rPr sz="1200" kern="0" spc="10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政府机构</a:t>
              </a:r>
              <a:endParaRPr sz="1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3855085" algn="l" rtl="0" eaLnBrk="0">
                <a:lnSpc>
                  <a:spcPct val="87000"/>
                </a:lnSpc>
                <a:spcBef>
                  <a:spcPts val="1230"/>
                </a:spcBef>
              </a:pPr>
              <a:r>
                <a:rPr sz="600" kern="0" spc="9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marL="986155" algn="l" rtl="0" eaLnBrk="0">
                <a:lnSpc>
                  <a:spcPct val="87000"/>
                </a:lnSpc>
                <a:spcBef>
                  <a:spcPts val="340"/>
                </a:spcBef>
              </a:pPr>
              <a:r>
                <a:rPr sz="600" kern="0" spc="9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marL="821055" algn="l" rtl="0" eaLnBrk="0">
                <a:lnSpc>
                  <a:spcPct val="89000"/>
                </a:lnSpc>
                <a:spcBef>
                  <a:spcPts val="205"/>
                </a:spcBef>
              </a:pPr>
              <a:r>
                <a:rPr sz="600" kern="0" spc="1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投资推广署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79375" algn="l" rtl="0" eaLnBrk="0">
                <a:lnSpc>
                  <a:spcPct val="89000"/>
                </a:lnSpc>
                <a:spcBef>
                  <a:spcPts val="180"/>
                </a:spcBef>
              </a:pPr>
              <a:r>
                <a:rPr sz="600" kern="0" spc="1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深圳卫视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marL="3613150" algn="l" rtl="0" eaLnBrk="0">
                <a:lnSpc>
                  <a:spcPct val="76000"/>
                </a:lnSpc>
                <a:spcBef>
                  <a:spcPts val="650"/>
                </a:spcBef>
              </a:pPr>
              <a:r>
                <a:rPr sz="1200" b="1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CPA</a:t>
              </a:r>
              <a:endParaRPr sz="12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696335" algn="l" rtl="0" eaLnBrk="0">
                <a:lnSpc>
                  <a:spcPct val="87000"/>
                </a:lnSpc>
                <a:spcBef>
                  <a:spcPts val="190"/>
                </a:spcBef>
              </a:pPr>
              <a:r>
                <a:rPr sz="600" kern="0" spc="9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香港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marL="3545205" algn="l" rtl="0" eaLnBrk="0">
                <a:lnSpc>
                  <a:spcPct val="88000"/>
                </a:lnSpc>
                <a:spcBef>
                  <a:spcPts val="230"/>
                </a:spcBef>
              </a:pPr>
              <a:r>
                <a:rPr sz="600" kern="0" spc="1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会计师公会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marL="977265" algn="l" rtl="0" eaLnBrk="0">
                <a:lnSpc>
                  <a:spcPct val="77000"/>
                </a:lnSpc>
                <a:spcBef>
                  <a:spcPts val="755"/>
                </a:spcBef>
              </a:pPr>
              <a:r>
                <a:rPr sz="600" b="1" kern="0" spc="70" dirty="0">
                  <a:solidFill>
                    <a:srgbClr val="0B148E">
                      <a:alpha val="100000"/>
                    </a:srgbClr>
                  </a:solidFill>
                  <a:latin typeface="Arial" panose="020B0604020202090204"/>
                  <a:ea typeface="Arial" panose="020B0604020202090204"/>
                  <a:cs typeface="Arial" panose="020B0604020202090204"/>
                </a:rPr>
                <a:t>SZCBEA</a:t>
              </a:r>
              <a:endParaRPr sz="6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089660" algn="l" rtl="0" eaLnBrk="0">
                <a:lnSpc>
                  <a:spcPct val="88000"/>
                </a:lnSpc>
                <a:spcBef>
                  <a:spcPts val="255"/>
                </a:spcBef>
              </a:pPr>
              <a:r>
                <a:rPr sz="600" kern="0" spc="8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深圳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marL="875665" algn="l" rtl="0" eaLnBrk="0">
                <a:lnSpc>
                  <a:spcPct val="90000"/>
                </a:lnSpc>
                <a:spcBef>
                  <a:spcPts val="190"/>
                </a:spcBef>
              </a:pPr>
              <a:r>
                <a:rPr sz="600" kern="0" spc="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跨</a:t>
              </a:r>
              <a:r>
                <a:rPr sz="600" kern="0" spc="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600" kern="0" spc="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境 电</a:t>
              </a:r>
              <a:r>
                <a:rPr sz="600" kern="0" spc="-5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600" kern="0" spc="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商</a:t>
              </a:r>
              <a:r>
                <a:rPr sz="600" kern="0" spc="-6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600" kern="0" spc="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协</a:t>
              </a:r>
              <a:r>
                <a:rPr sz="600" kern="0" spc="-6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600" kern="0" spc="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会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marL="2837180" algn="l" rtl="0" eaLnBrk="0">
                <a:lnSpc>
                  <a:spcPct val="89000"/>
                </a:lnSpc>
                <a:spcBef>
                  <a:spcPts val="1215"/>
                </a:spcBef>
              </a:pP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中 国</a:t>
              </a:r>
              <a:r>
                <a:rPr sz="600" kern="0" spc="-1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离</a:t>
              </a:r>
              <a:r>
                <a:rPr sz="600" kern="0" spc="-6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600" kern="0" spc="2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岸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  <a:p>
              <a:pPr algn="l" rtl="0" eaLnBrk="0">
                <a:lnSpc>
                  <a:spcPct val="166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828925" algn="l" rtl="0" eaLnBrk="0">
                <a:lnSpc>
                  <a:spcPct val="89000"/>
                </a:lnSpc>
              </a:pPr>
              <a:r>
                <a:rPr sz="600" kern="0" spc="6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金</a:t>
              </a:r>
              <a:r>
                <a:rPr sz="600" kern="0" spc="-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600" kern="0" spc="6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融</a:t>
              </a:r>
              <a:r>
                <a:rPr sz="600" kern="0" spc="-4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600" kern="0" spc="6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峰</a:t>
              </a:r>
              <a:r>
                <a:rPr sz="600" kern="0" spc="-7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</a:t>
              </a:r>
              <a:r>
                <a:rPr sz="600" kern="0" spc="60" dirty="0">
                  <a:solidFill>
                    <a:srgbClr val="000000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会</a:t>
              </a:r>
              <a:endParaRPr sz="600" dirty="0">
                <a:latin typeface="HYJunHei-45J"/>
                <a:ea typeface="HYJunHei-45J"/>
                <a:cs typeface="HYJunHei-45J"/>
              </a:endParaRPr>
            </a:p>
          </p:txBody>
        </p:sp>
      </p:grpSp>
      <p:pic>
        <p:nvPicPr>
          <p:cNvPr id="1114" name="picture 11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37071" y="1685544"/>
            <a:ext cx="5072329" cy="4254759"/>
          </a:xfrm>
          <a:prstGeom prst="rect">
            <a:avLst/>
          </a:prstGeom>
        </p:spPr>
      </p:pic>
      <p:grpSp>
        <p:nvGrpSpPr>
          <p:cNvPr id="154" name="group 154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1116" name="picture 11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1118" name="textbox 111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1120" name="textbox 1120"/>
          <p:cNvSpPr/>
          <p:nvPr/>
        </p:nvSpPr>
        <p:spPr>
          <a:xfrm>
            <a:off x="9321927" y="326720"/>
            <a:ext cx="2453639" cy="619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合作伙伴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1124" name="textbox 1124"/>
          <p:cNvSpPr/>
          <p:nvPr/>
        </p:nvSpPr>
        <p:spPr>
          <a:xfrm>
            <a:off x="2817063" y="4074693"/>
            <a:ext cx="877569" cy="424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各国注册处</a:t>
            </a:r>
            <a:endParaRPr sz="1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4000"/>
              </a:lnSpc>
            </a:pPr>
            <a:endParaRPr sz="5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各国移民局</a:t>
            </a:r>
            <a:endParaRPr sz="1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126" name="textbox 1126"/>
          <p:cNvSpPr/>
          <p:nvPr/>
        </p:nvSpPr>
        <p:spPr>
          <a:xfrm>
            <a:off x="5248718" y="4757699"/>
            <a:ext cx="628650" cy="2216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2705" indent="-40640" algn="l" rtl="0" eaLnBrk="0">
              <a:lnSpc>
                <a:spcPct val="112000"/>
              </a:lnSpc>
            </a:pP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深圳市对外经济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贸易服务中心</a:t>
            </a:r>
            <a:endParaRPr sz="6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1128" name="textbox 1128"/>
          <p:cNvSpPr/>
          <p:nvPr/>
        </p:nvSpPr>
        <p:spPr>
          <a:xfrm>
            <a:off x="2671270" y="5300890"/>
            <a:ext cx="525780" cy="2152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13665" algn="l" rtl="0" eaLnBrk="0">
              <a:lnSpc>
                <a:spcPct val="90000"/>
              </a:lnSpc>
            </a:pP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深圳市</a:t>
            </a:r>
            <a:endParaRPr sz="6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72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商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业</a:t>
            </a: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联</a:t>
            </a:r>
            <a:r>
              <a:rPr sz="600" kern="0" spc="-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合</a:t>
            </a: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 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会</a:t>
            </a:r>
            <a:endParaRPr sz="6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1130" name="textbox 1130"/>
          <p:cNvSpPr/>
          <p:nvPr/>
        </p:nvSpPr>
        <p:spPr>
          <a:xfrm>
            <a:off x="4384538" y="4248858"/>
            <a:ext cx="600075" cy="106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特许秘书公会</a:t>
            </a:r>
            <a:endParaRPr sz="600" dirty="0">
              <a:latin typeface="HYJunHei-45J"/>
              <a:ea typeface="HYJunHei-45J"/>
              <a:cs typeface="HYJunHei-45J"/>
            </a:endParaRPr>
          </a:p>
        </p:txBody>
      </p:sp>
      <p:sp>
        <p:nvSpPr>
          <p:cNvPr id="1132" name="textbox 1132"/>
          <p:cNvSpPr/>
          <p:nvPr/>
        </p:nvSpPr>
        <p:spPr>
          <a:xfrm>
            <a:off x="5405266" y="3494314"/>
            <a:ext cx="389890" cy="1073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国际商会</a:t>
            </a:r>
            <a:endParaRPr sz="600" dirty="0">
              <a:latin typeface="HYJunHei-45J"/>
              <a:ea typeface="HYJunHei-45J"/>
              <a:cs typeface="HYJunHei-45J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rect 11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36" name="picture 11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138" name="picture 11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61516" y="1133855"/>
            <a:ext cx="4869179" cy="5519928"/>
          </a:xfrm>
          <a:prstGeom prst="rect">
            <a:avLst/>
          </a:prstGeom>
        </p:spPr>
      </p:pic>
      <p:pic>
        <p:nvPicPr>
          <p:cNvPr id="1140" name="picture 11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941819" y="2420111"/>
            <a:ext cx="4622291" cy="3028188"/>
          </a:xfrm>
          <a:prstGeom prst="rect">
            <a:avLst/>
          </a:prstGeom>
        </p:spPr>
      </p:pic>
      <p:grpSp>
        <p:nvGrpSpPr>
          <p:cNvPr id="156" name="group 156"/>
          <p:cNvGrpSpPr/>
          <p:nvPr/>
        </p:nvGrpSpPr>
        <p:grpSpPr>
          <a:xfrm rot="21600000">
            <a:off x="6708702" y="960363"/>
            <a:ext cx="5131506" cy="414572"/>
            <a:chOff x="0" y="0"/>
            <a:chExt cx="5131506" cy="414572"/>
          </a:xfrm>
        </p:grpSpPr>
        <p:pic>
          <p:nvPicPr>
            <p:cNvPr id="1142" name="picture 11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1144" name="textbox 1144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  <p:sp>
        <p:nvSpPr>
          <p:cNvPr id="1146" name="textbox 1146"/>
          <p:cNvSpPr/>
          <p:nvPr/>
        </p:nvSpPr>
        <p:spPr>
          <a:xfrm>
            <a:off x="9321927" y="326720"/>
            <a:ext cx="2453639" cy="619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4700" b="1" kern="0" spc="5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合作伙伴</a:t>
            </a:r>
            <a:endParaRPr sz="4700" dirty="0">
              <a:latin typeface="HYJunHei-45J"/>
              <a:ea typeface="HYJunHei-45J"/>
              <a:cs typeface="HYJunHei-45J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0" name="picture 1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152" name="rect 1152"/>
          <p:cNvSpPr/>
          <p:nvPr/>
        </p:nvSpPr>
        <p:spPr>
          <a:xfrm>
            <a:off x="0" y="0"/>
            <a:ext cx="6105918" cy="6858000"/>
          </a:xfrm>
          <a:prstGeom prst="rect">
            <a:avLst/>
          </a:prstGeom>
          <a:solidFill>
            <a:srgbClr val="FFFFFF">
              <a:alpha val="77647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54" name="picture 11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7528" y="1876172"/>
            <a:ext cx="5440258" cy="2372203"/>
          </a:xfrm>
          <a:prstGeom prst="rect">
            <a:avLst/>
          </a:prstGeom>
        </p:spPr>
      </p:pic>
      <p:sp>
        <p:nvSpPr>
          <p:cNvPr id="1158" name="textbox 1158"/>
          <p:cNvSpPr/>
          <p:nvPr/>
        </p:nvSpPr>
        <p:spPr>
          <a:xfrm>
            <a:off x="6473825" y="2682875"/>
            <a:ext cx="4514850" cy="9277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lang="en-US" altLang="zh-CN" sz="5400" dirty="0">
                <a:solidFill>
                  <a:schemeClr val="bg1"/>
                </a:solidFill>
                <a:latin typeface="HYJunHei-45J"/>
                <a:ea typeface="宋体" pitchFamily="2" charset="-122"/>
                <a:cs typeface="HYJunHei-45J"/>
              </a:rPr>
              <a:t> </a:t>
            </a:r>
            <a:r>
              <a:rPr lang="zh-CN" altLang="en-US" sz="5400" dirty="0">
                <a:solidFill>
                  <a:schemeClr val="bg1"/>
                </a:solidFill>
                <a:latin typeface="HYJunHei-45J"/>
                <a:ea typeface="宋体" pitchFamily="2" charset="-122"/>
                <a:cs typeface="HYJunHei-45J"/>
              </a:rPr>
              <a:t>鲸誉国际</a:t>
            </a:r>
            <a:r>
              <a:rPr lang="zh-CN" sz="5400" dirty="0">
                <a:solidFill>
                  <a:schemeClr val="bg1"/>
                </a:solidFill>
                <a:latin typeface="HYJunHei-45J"/>
                <a:ea typeface="宋体" pitchFamily="2" charset="-122"/>
                <a:cs typeface="HYJunHei-45J"/>
              </a:rPr>
              <a:t>企服</a:t>
            </a:r>
            <a:endParaRPr lang="zh-CN" sz="5400" dirty="0">
              <a:solidFill>
                <a:schemeClr val="bg1"/>
              </a:solidFill>
              <a:latin typeface="HYJunHei-45J"/>
              <a:ea typeface="宋体" pitchFamily="2" charset="-122"/>
              <a:cs typeface="HYJunHei-45J"/>
            </a:endParaRPr>
          </a:p>
        </p:txBody>
      </p:sp>
      <p:sp>
        <p:nvSpPr>
          <p:cNvPr id="1160" name="textbox 1160"/>
          <p:cNvSpPr/>
          <p:nvPr/>
        </p:nvSpPr>
        <p:spPr>
          <a:xfrm>
            <a:off x="1047648" y="4448250"/>
            <a:ext cx="4260215" cy="859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2375"/>
              </a:lnSpc>
            </a:pPr>
            <a:r>
              <a:rPr sz="1700" b="1" kern="0" spc="9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企业国际化</a:t>
            </a:r>
            <a:r>
              <a:rPr sz="17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&amp;</a:t>
            </a:r>
            <a:r>
              <a:rPr sz="1700" b="1" kern="0" spc="9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多元身</a:t>
            </a: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HYJunHei-45J"/>
                <a:ea typeface="HYJunHei-45J"/>
                <a:cs typeface="HYJunHei-45J"/>
              </a:rPr>
              <a:t>份规划</a:t>
            </a:r>
            <a:endParaRPr sz="1700" dirty="0">
              <a:latin typeface="HYJunHei-45J"/>
              <a:ea typeface="HYJunHei-45J"/>
              <a:cs typeface="HYJunHei-45J"/>
            </a:endParaRPr>
          </a:p>
          <a:p>
            <a:pPr algn="l" rtl="0" eaLnBrk="0">
              <a:lnSpc>
                <a:spcPct val="102000"/>
              </a:lnSpc>
            </a:pPr>
            <a:endParaRPr sz="4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605" algn="l" rtl="0" eaLnBrk="0">
              <a:lnSpc>
                <a:spcPct val="140000"/>
              </a:lnSpc>
              <a:spcBef>
                <a:spcPts val="0"/>
              </a:spcBef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Corporate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internationalizatio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n&amp;Identity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planning for Singapore</a:t>
            </a: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</a:t>
            </a:r>
            <a:r>
              <a:rPr sz="1100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Hong</a:t>
            </a:r>
            <a:r>
              <a:rPr sz="1100" kern="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Kong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rPr>
              <a:t>.</a:t>
            </a:r>
            <a:endParaRPr sz="1100" dirty="0">
              <a:latin typeface="Times New Roman" panose="02020503050405090304"/>
              <a:ea typeface="Times New Roman" panose="02020503050405090304"/>
              <a:cs typeface="Times New Roman" panose="02020503050405090304"/>
            </a:endParaRPr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6378502" y="4033763"/>
            <a:ext cx="5131506" cy="414572"/>
            <a:chOff x="0" y="0"/>
            <a:chExt cx="5131506" cy="414572"/>
          </a:xfrm>
        </p:grpSpPr>
        <p:pic>
          <p:nvPicPr>
            <p:cNvPr id="156" name="picture 1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131506" cy="414572"/>
            </a:xfrm>
            <a:prstGeom prst="rect">
              <a:avLst/>
            </a:prstGeom>
          </p:spPr>
        </p:pic>
        <p:sp>
          <p:nvSpPr>
            <p:cNvPr id="2" name="textbox 158"/>
            <p:cNvSpPr/>
            <p:nvPr/>
          </p:nvSpPr>
          <p:spPr>
            <a:xfrm>
              <a:off x="-12700" y="-12700"/>
              <a:ext cx="5157470" cy="4400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2260" algn="l" rtl="0" eaLnBrk="0">
                <a:lnSpc>
                  <a:spcPts val="2420"/>
                </a:lnSpc>
                <a:spcBef>
                  <a:spcPts val="0"/>
                </a:spcBef>
              </a:pPr>
              <a:r>
                <a:rPr lang="en-US"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    </a:t>
              </a:r>
              <a:r>
                <a:rPr sz="2500" b="1" kern="0" spc="-10" dirty="0">
                  <a:solidFill>
                    <a:srgbClr val="FFFFFF">
                      <a:alpha val="100000"/>
                    </a:srgbClr>
                  </a:solidFill>
                  <a:latin typeface="HYJunHei-45J"/>
                  <a:ea typeface="HYJunHei-45J"/>
                  <a:cs typeface="HYJunHei-45J"/>
                </a:rPr>
                <a:t>您身边的一对一出海顾问</a:t>
              </a:r>
              <a:endParaRPr sz="2500" dirty="0">
                <a:latin typeface="HYJunHei-45J"/>
                <a:ea typeface="HYJunHei-45J"/>
                <a:cs typeface="HYJunHei-45J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7173</Words>
  <Application>WPS 演示</Application>
  <PresentationFormat/>
  <Paragraphs>838</Paragraphs>
  <Slides>42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64" baseType="lpstr">
      <vt:lpstr>Arial</vt:lpstr>
      <vt:lpstr>宋体</vt:lpstr>
      <vt:lpstr>Wingdings</vt:lpstr>
      <vt:lpstr>Arial</vt:lpstr>
      <vt:lpstr>微软雅黑</vt:lpstr>
      <vt:lpstr>方正雅意黑 GB18030L2</vt:lpstr>
      <vt:lpstr>HYJunHei-45J</vt:lpstr>
      <vt:lpstr>Thonburi</vt:lpstr>
      <vt:lpstr>宋体</vt:lpstr>
      <vt:lpstr>汉仪书宋二KW</vt:lpstr>
      <vt:lpstr>Arial Unicode MS</vt:lpstr>
      <vt:lpstr>Calibri</vt:lpstr>
      <vt:lpstr>Helvetica Neue</vt:lpstr>
      <vt:lpstr>黑体</vt:lpstr>
      <vt:lpstr>Times New Roman</vt:lpstr>
      <vt:lpstr>汉仪中黑KW</vt:lpstr>
      <vt:lpstr>HYJunHei-45J</vt:lpstr>
      <vt:lpstr>Times New Roman</vt:lpstr>
      <vt:lpstr>微软雅黑</vt:lpstr>
      <vt:lpstr>黑体</vt:lpstr>
      <vt:lpstr>苹方-简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jenny</cp:lastModifiedBy>
  <cp:revision>2</cp:revision>
  <dcterms:created xsi:type="dcterms:W3CDTF">2026-10-05T09:01:44Z</dcterms:created>
  <dcterms:modified xsi:type="dcterms:W3CDTF">2026-10-05T09:01:44Z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wqlLaW5nc29mdCBQREYgdG8gV1BTIDEyMA</vt:lpwstr>
  </property>
  <property fmtid="{D5CDD505-2E9C-101B-9397-08002B2CF9AE}" pid="3" name="Created">
    <vt:filetime>2026-10-03T04:19:49Z</vt:filetime>
  </property>
  <property fmtid="{D5CDD505-2E9C-101B-9397-08002B2CF9AE}" pid="4" name="KSOProductBuildVer">
    <vt:lpwstr>2052-12.1.28496.28496</vt:lpwstr>
  </property>
  <property fmtid="{D5CDD505-2E9C-101B-9397-08002B2CF9AE}" pid="5" name="ICV">
    <vt:lpwstr>353A1A0555CD4D00B2211D9CD858745B_12</vt:lpwstr>
  </property>
</Properties>
</file>